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6" r:id="rId1"/>
  </p:sldMasterIdLst>
  <p:notesMasterIdLst>
    <p:notesMasterId r:id="rId18"/>
  </p:notesMasterIdLst>
  <p:sldIdLst>
    <p:sldId id="256" r:id="rId2"/>
    <p:sldId id="259" r:id="rId3"/>
    <p:sldId id="257" r:id="rId4"/>
    <p:sldId id="269" r:id="rId5"/>
    <p:sldId id="27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FF"/>
    <a:srgbClr val="FF3399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1F278D-C849-4D7B-9D60-FEC20FD2EB72}" v="13" dt="2024-11-23T21:08:44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7" autoAdjust="0"/>
    <p:restoredTop sz="94660"/>
  </p:normalViewPr>
  <p:slideViewPr>
    <p:cSldViewPr snapToGrid="0">
      <p:cViewPr>
        <p:scale>
          <a:sx n="25" d="100"/>
          <a:sy n="25" d="100"/>
        </p:scale>
        <p:origin x="1384" y="236"/>
      </p:cViewPr>
      <p:guideLst>
        <p:guide orient="horz" pos="28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 mwangi" userId="abd089eb4c384b66" providerId="LiveId" clId="{691F278D-C849-4D7B-9D60-FEC20FD2EB72}"/>
    <pc:docChg chg="undo custSel addSld modSld modMainMaster modNotesMaster">
      <pc:chgData name="evelyn mwangi" userId="abd089eb4c384b66" providerId="LiveId" clId="{691F278D-C849-4D7B-9D60-FEC20FD2EB72}" dt="2024-11-23T21:35:34.855" v="205" actId="14100"/>
      <pc:docMkLst>
        <pc:docMk/>
      </pc:docMkLst>
      <pc:sldChg chg="modSp mod modAnim modNotes">
        <pc:chgData name="evelyn mwangi" userId="abd089eb4c384b66" providerId="LiveId" clId="{691F278D-C849-4D7B-9D60-FEC20FD2EB72}" dt="2024-11-23T21:35:34.855" v="205" actId="14100"/>
        <pc:sldMkLst>
          <pc:docMk/>
          <pc:sldMk cId="0" sldId="256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6"/>
            <ac:spMk id="145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34:48.876" v="198" actId="14100"/>
          <ac:spMkLst>
            <pc:docMk/>
            <pc:sldMk cId="0" sldId="256"/>
            <ac:spMk id="146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35:16.843" v="203" actId="14100"/>
          <ac:spMkLst>
            <pc:docMk/>
            <pc:sldMk cId="0" sldId="256"/>
            <ac:spMk id="151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6"/>
            <ac:spMk id="163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35:34.855" v="205" actId="14100"/>
          <ac:grpSpMkLst>
            <pc:docMk/>
            <pc:sldMk cId="0" sldId="256"/>
            <ac:grpSpMk id="144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35:29.757" v="204" actId="1076"/>
          <ac:picMkLst>
            <pc:docMk/>
            <pc:sldMk cId="0" sldId="256"/>
            <ac:picMk id="2" creationId="{BCA7FA20-5D47-ED16-64F7-459A0FD68C70}"/>
          </ac:picMkLst>
        </pc:picChg>
        <pc:picChg chg="mod">
          <ac:chgData name="evelyn mwangi" userId="abd089eb4c384b66" providerId="LiveId" clId="{691F278D-C849-4D7B-9D60-FEC20FD2EB72}" dt="2024-11-23T21:08:44.673" v="143"/>
          <ac:picMkLst>
            <pc:docMk/>
            <pc:sldMk cId="0" sldId="256"/>
            <ac:picMk id="165" creationId="{00000000-0000-0000-0000-000000000000}"/>
          </ac:picMkLst>
        </pc:picChg>
      </pc:sldChg>
      <pc:sldChg chg="modSp modNotes">
        <pc:chgData name="evelyn mwangi" userId="abd089eb4c384b66" providerId="LiveId" clId="{691F278D-C849-4D7B-9D60-FEC20FD2EB72}" dt="2024-11-23T21:08:44.673" v="143"/>
        <pc:sldMkLst>
          <pc:docMk/>
          <pc:sldMk cId="0" sldId="257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7"/>
            <ac:spMk id="173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57"/>
            <ac:grpSpMk id="171" creationId="{00000000-0000-0000-0000-000000000000}"/>
          </ac:grpSpMkLst>
        </pc:grp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57"/>
            <ac:cxnSpMk id="194" creationId="{00000000-0000-0000-0000-000000000000}"/>
          </ac:cxnSpMkLst>
        </pc:cxnChg>
      </pc:sldChg>
      <pc:sldChg chg="modSp modNotes">
        <pc:chgData name="evelyn mwangi" userId="abd089eb4c384b66" providerId="LiveId" clId="{691F278D-C849-4D7B-9D60-FEC20FD2EB72}" dt="2024-11-23T21:08:44.673" v="143"/>
        <pc:sldMkLst>
          <pc:docMk/>
          <pc:sldMk cId="0" sldId="258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8"/>
            <ac:spMk id="213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8"/>
            <ac:spMk id="214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58"/>
            <ac:grpSpMk id="200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08:44.673" v="143"/>
          <ac:picMkLst>
            <pc:docMk/>
            <pc:sldMk cId="0" sldId="258"/>
            <ac:picMk id="216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58"/>
            <ac:cxnSpMk id="215" creationId="{00000000-0000-0000-0000-000000000000}"/>
          </ac:cxnSpMkLst>
        </pc:cxnChg>
      </pc:sldChg>
      <pc:sldChg chg="modSp mod modNotes">
        <pc:chgData name="evelyn mwangi" userId="abd089eb4c384b66" providerId="LiveId" clId="{691F278D-C849-4D7B-9D60-FEC20FD2EB72}" dt="2024-11-23T21:12:31.239" v="153" actId="14100"/>
        <pc:sldMkLst>
          <pc:docMk/>
          <pc:sldMk cId="0" sldId="259"/>
        </pc:sldMkLst>
        <pc:spChg chg="mod">
          <ac:chgData name="evelyn mwangi" userId="abd089eb4c384b66" providerId="LiveId" clId="{691F278D-C849-4D7B-9D60-FEC20FD2EB72}" dt="2024-11-23T21:12:31.239" v="153" actId="14100"/>
          <ac:spMkLst>
            <pc:docMk/>
            <pc:sldMk cId="0" sldId="259"/>
            <ac:spMk id="3" creationId="{7DB941CD-1576-1486-4BC0-EB793A8A0644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9"/>
            <ac:spMk id="228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59"/>
            <ac:spMk id="229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11:16.988" v="146" actId="14100"/>
          <ac:grpSpMkLst>
            <pc:docMk/>
            <pc:sldMk cId="0" sldId="259"/>
            <ac:grpSpMk id="227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11:23.804" v="147" actId="1076"/>
          <ac:picMkLst>
            <pc:docMk/>
            <pc:sldMk cId="0" sldId="259"/>
            <ac:picMk id="238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59"/>
            <ac:cxnSpMk id="237" creationId="{00000000-0000-0000-0000-000000000000}"/>
          </ac:cxnSpMkLst>
        </pc:cxnChg>
      </pc:sldChg>
      <pc:sldChg chg="modSp mod modNotes">
        <pc:chgData name="evelyn mwangi" userId="abd089eb4c384b66" providerId="LiveId" clId="{691F278D-C849-4D7B-9D60-FEC20FD2EB72}" dt="2024-11-23T21:08:44.673" v="143"/>
        <pc:sldMkLst>
          <pc:docMk/>
          <pc:sldMk cId="0" sldId="260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0"/>
            <ac:spMk id="3" creationId="{9CA6A53C-3A70-7531-B4BD-7E8DDF69AA4E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0"/>
            <ac:spMk id="250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0"/>
            <ac:spMk id="251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0"/>
            <ac:spMk id="259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60"/>
            <ac:grpSpMk id="244" creationId="{00000000-0000-0000-0000-000000000000}"/>
          </ac:grpSpMkLst>
        </pc:gr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60"/>
            <ac:grpSpMk id="249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08:44.673" v="143"/>
          <ac:picMkLst>
            <pc:docMk/>
            <pc:sldMk cId="0" sldId="260"/>
            <ac:picMk id="264" creationId="{00000000-0000-0000-0000-000000000000}"/>
          </ac:picMkLst>
        </pc:picChg>
        <pc:picChg chg="mod">
          <ac:chgData name="evelyn mwangi" userId="abd089eb4c384b66" providerId="LiveId" clId="{691F278D-C849-4D7B-9D60-FEC20FD2EB72}" dt="2024-11-23T21:08:44.673" v="143"/>
          <ac:picMkLst>
            <pc:docMk/>
            <pc:sldMk cId="0" sldId="260"/>
            <ac:picMk id="265" creationId="{00000000-0000-0000-0000-000000000000}"/>
          </ac:picMkLst>
        </pc:picChg>
        <pc:picChg chg="mod">
          <ac:chgData name="evelyn mwangi" userId="abd089eb4c384b66" providerId="LiveId" clId="{691F278D-C849-4D7B-9D60-FEC20FD2EB72}" dt="2024-11-23T21:08:44.673" v="143"/>
          <ac:picMkLst>
            <pc:docMk/>
            <pc:sldMk cId="0" sldId="260"/>
            <ac:picMk id="266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0"/>
            <ac:cxnSpMk id="245" creationId="{00000000-0000-0000-0000-000000000000}"/>
          </ac:cxnSpMkLst>
        </pc:cxn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0"/>
            <ac:cxnSpMk id="246" creationId="{00000000-0000-0000-0000-000000000000}"/>
          </ac:cxnSpMkLst>
        </pc:cxn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0"/>
            <ac:cxnSpMk id="247" creationId="{00000000-0000-0000-0000-000000000000}"/>
          </ac:cxnSpMkLst>
        </pc:cxn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0"/>
            <ac:cxnSpMk id="252" creationId="{00000000-0000-0000-0000-000000000000}"/>
          </ac:cxnSpMkLst>
        </pc:cxn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0"/>
            <ac:cxnSpMk id="253" creationId="{00000000-0000-0000-0000-000000000000}"/>
          </ac:cxnSpMkLst>
        </pc:cxnChg>
      </pc:sldChg>
      <pc:sldChg chg="modSp mod modNotes">
        <pc:chgData name="evelyn mwangi" userId="abd089eb4c384b66" providerId="LiveId" clId="{691F278D-C849-4D7B-9D60-FEC20FD2EB72}" dt="2024-11-23T21:15:05.351" v="169" actId="1076"/>
        <pc:sldMkLst>
          <pc:docMk/>
          <pc:sldMk cId="0" sldId="261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1"/>
            <ac:spMk id="279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14:48.359" v="167" actId="14100"/>
          <ac:spMkLst>
            <pc:docMk/>
            <pc:sldMk cId="0" sldId="261"/>
            <ac:spMk id="280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13:22.152" v="158" actId="1076"/>
          <ac:spMkLst>
            <pc:docMk/>
            <pc:sldMk cId="0" sldId="261"/>
            <ac:spMk id="28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1"/>
            <ac:spMk id="283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13:53.846" v="161" actId="115"/>
          <ac:spMkLst>
            <pc:docMk/>
            <pc:sldMk cId="0" sldId="261"/>
            <ac:spMk id="286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14:58.975" v="168" actId="14100"/>
          <ac:grpSpMkLst>
            <pc:docMk/>
            <pc:sldMk cId="0" sldId="261"/>
            <ac:grpSpMk id="278" creationId="{00000000-0000-0000-0000-000000000000}"/>
          </ac:grpSpMkLst>
        </pc:grpChg>
        <pc:grpChg chg="mod">
          <ac:chgData name="evelyn mwangi" userId="abd089eb4c384b66" providerId="LiveId" clId="{691F278D-C849-4D7B-9D60-FEC20FD2EB72}" dt="2024-11-23T21:13:46.701" v="160" actId="1076"/>
          <ac:grpSpMkLst>
            <pc:docMk/>
            <pc:sldMk cId="0" sldId="261"/>
            <ac:grpSpMk id="281" creationId="{00000000-0000-0000-0000-000000000000}"/>
          </ac:grpSpMkLst>
        </pc:gr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61"/>
            <ac:grpSpMk id="284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15:05.351" v="169" actId="1076"/>
          <ac:picMkLst>
            <pc:docMk/>
            <pc:sldMk cId="0" sldId="261"/>
            <ac:picMk id="297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1"/>
            <ac:cxnSpMk id="287" creationId="{00000000-0000-0000-0000-000000000000}"/>
          </ac:cxnSpMkLst>
        </pc:cxnChg>
      </pc:sldChg>
      <pc:sldChg chg="modSp mod modNotes">
        <pc:chgData name="evelyn mwangi" userId="abd089eb4c384b66" providerId="LiveId" clId="{691F278D-C849-4D7B-9D60-FEC20FD2EB72}" dt="2024-11-23T21:15:56.806" v="176" actId="1076"/>
        <pc:sldMkLst>
          <pc:docMk/>
          <pc:sldMk cId="0" sldId="262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2"/>
            <ac:spMk id="303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15:48.123" v="175" actId="13926"/>
          <ac:spMkLst>
            <pc:docMk/>
            <pc:sldMk cId="0" sldId="262"/>
            <ac:spMk id="304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15:33.655" v="173" actId="14100"/>
          <ac:grpSpMkLst>
            <pc:docMk/>
            <pc:sldMk cId="0" sldId="262"/>
            <ac:grpSpMk id="302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15:56.806" v="176" actId="1076"/>
          <ac:picMkLst>
            <pc:docMk/>
            <pc:sldMk cId="0" sldId="262"/>
            <ac:picMk id="318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2"/>
            <ac:cxnSpMk id="310" creationId="{00000000-0000-0000-0000-000000000000}"/>
          </ac:cxnSpMkLst>
        </pc:cxnChg>
      </pc:sldChg>
      <pc:sldChg chg="modSp modNotes">
        <pc:chgData name="evelyn mwangi" userId="abd089eb4c384b66" providerId="LiveId" clId="{691F278D-C849-4D7B-9D60-FEC20FD2EB72}" dt="2024-11-23T21:08:44.673" v="143"/>
        <pc:sldMkLst>
          <pc:docMk/>
          <pc:sldMk cId="0" sldId="263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3"/>
            <ac:spMk id="3" creationId="{C85BFE9A-3348-2F73-261A-C3A5CB3986FE}"/>
          </ac:spMkLst>
        </pc:spChg>
      </pc:sldChg>
      <pc:sldChg chg="modSp modNotes">
        <pc:chgData name="evelyn mwangi" userId="abd089eb4c384b66" providerId="LiveId" clId="{691F278D-C849-4D7B-9D60-FEC20FD2EB72}" dt="2024-11-23T21:08:44.673" v="143"/>
        <pc:sldMkLst>
          <pc:docMk/>
          <pc:sldMk cId="0" sldId="264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4"/>
            <ac:spMk id="4" creationId="{065BCD50-6167-4F12-8EE0-087653B8575B}"/>
          </ac:spMkLst>
        </pc:sp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4"/>
            <ac:cxnSpMk id="377" creationId="{00000000-0000-0000-0000-000000000000}"/>
          </ac:cxnSpMkLst>
        </pc:cxnChg>
      </pc:sldChg>
      <pc:sldChg chg="modSp modNotes">
        <pc:chgData name="evelyn mwangi" userId="abd089eb4c384b66" providerId="LiveId" clId="{691F278D-C849-4D7B-9D60-FEC20FD2EB72}" dt="2024-11-23T21:08:44.673" v="143"/>
        <pc:sldMkLst>
          <pc:docMk/>
          <pc:sldMk cId="0" sldId="265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5"/>
            <ac:spMk id="7" creationId="{385B227F-C693-D7D5-B9CA-959C910F3BCD}"/>
          </ac:spMkLst>
        </pc:sp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5"/>
            <ac:cxnSpMk id="401" creationId="{00000000-0000-0000-0000-000000000000}"/>
          </ac:cxnSpMkLst>
        </pc:cxnChg>
      </pc:sldChg>
      <pc:sldChg chg="delSp modSp mod modNotes">
        <pc:chgData name="evelyn mwangi" userId="abd089eb4c384b66" providerId="LiveId" clId="{691F278D-C849-4D7B-9D60-FEC20FD2EB72}" dt="2024-11-23T21:16:28.406" v="179" actId="478"/>
        <pc:sldMkLst>
          <pc:docMk/>
          <pc:sldMk cId="0" sldId="266"/>
        </pc:sldMkLst>
        <pc:spChg chg="mod">
          <ac:chgData name="evelyn mwangi" userId="abd089eb4c384b66" providerId="LiveId" clId="{691F278D-C849-4D7B-9D60-FEC20FD2EB72}" dt="2024-11-23T21:16:21.260" v="178" actId="20577"/>
          <ac:spMkLst>
            <pc:docMk/>
            <pc:sldMk cId="0" sldId="266"/>
            <ac:spMk id="425" creationId="{00000000-0000-0000-0000-000000000000}"/>
          </ac:spMkLst>
        </pc:spChg>
        <pc:cxnChg chg="del mod">
          <ac:chgData name="evelyn mwangi" userId="abd089eb4c384b66" providerId="LiveId" clId="{691F278D-C849-4D7B-9D60-FEC20FD2EB72}" dt="2024-11-23T21:16:28.406" v="179" actId="478"/>
          <ac:cxnSpMkLst>
            <pc:docMk/>
            <pc:sldMk cId="0" sldId="266"/>
            <ac:cxnSpMk id="427" creationId="{00000000-0000-0000-0000-000000000000}"/>
          </ac:cxnSpMkLst>
        </pc:cxnChg>
      </pc:sldChg>
      <pc:sldChg chg="modSp mod modNotes">
        <pc:chgData name="evelyn mwangi" userId="abd089eb4c384b66" providerId="LiveId" clId="{691F278D-C849-4D7B-9D60-FEC20FD2EB72}" dt="2024-11-23T21:17:38.612" v="189" actId="14100"/>
        <pc:sldMkLst>
          <pc:docMk/>
          <pc:sldMk cId="0" sldId="267"/>
        </pc:sldMkLst>
        <pc:spChg chg="mod">
          <ac:chgData name="evelyn mwangi" userId="abd089eb4c384b66" providerId="LiveId" clId="{691F278D-C849-4D7B-9D60-FEC20FD2EB72}" dt="2024-11-23T21:17:38.612" v="189" actId="14100"/>
          <ac:spMkLst>
            <pc:docMk/>
            <pc:sldMk cId="0" sldId="267"/>
            <ac:spMk id="467" creationId="{00000000-0000-0000-0000-000000000000}"/>
          </ac:spMkLst>
        </pc:sp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7"/>
            <ac:cxnSpMk id="469" creationId="{00000000-0000-0000-0000-000000000000}"/>
          </ac:cxnSpMkLst>
        </pc:cxnChg>
      </pc:sldChg>
      <pc:sldChg chg="addSp modSp mod modNotes">
        <pc:chgData name="evelyn mwangi" userId="abd089eb4c384b66" providerId="LiveId" clId="{691F278D-C849-4D7B-9D60-FEC20FD2EB72}" dt="2024-11-23T21:18:43.715" v="197" actId="1076"/>
        <pc:sldMkLst>
          <pc:docMk/>
          <pc:sldMk cId="0" sldId="268"/>
        </pc:sldMkLst>
        <pc:spChg chg="add mod">
          <ac:chgData name="evelyn mwangi" userId="abd089eb4c384b66" providerId="LiveId" clId="{691F278D-C849-4D7B-9D60-FEC20FD2EB72}" dt="2024-11-23T21:18:36.901" v="196" actId="20577"/>
          <ac:spMkLst>
            <pc:docMk/>
            <pc:sldMk cId="0" sldId="268"/>
            <ac:spMk id="2" creationId="{957A40A4-409C-7229-A9A0-748853806374}"/>
          </ac:spMkLst>
        </pc:spChg>
        <pc:spChg chg="mod">
          <ac:chgData name="evelyn mwangi" userId="abd089eb4c384b66" providerId="LiveId" clId="{691F278D-C849-4D7B-9D60-FEC20FD2EB72}" dt="2024-11-23T21:17:59.966" v="192" actId="1076"/>
          <ac:spMkLst>
            <pc:docMk/>
            <pc:sldMk cId="0" sldId="268"/>
            <ac:spMk id="490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17:55.324" v="191" actId="1076"/>
          <ac:spMkLst>
            <pc:docMk/>
            <pc:sldMk cId="0" sldId="268"/>
            <ac:spMk id="491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k cId="0" sldId="268"/>
            <ac:grpSpMk id="489" creationId="{00000000-0000-0000-0000-000000000000}"/>
          </ac:grpSpMkLst>
        </pc:grpChg>
        <pc:picChg chg="mod">
          <ac:chgData name="evelyn mwangi" userId="abd089eb4c384b66" providerId="LiveId" clId="{691F278D-C849-4D7B-9D60-FEC20FD2EB72}" dt="2024-11-23T21:18:43.715" v="197" actId="1076"/>
          <ac:picMkLst>
            <pc:docMk/>
            <pc:sldMk cId="0" sldId="268"/>
            <ac:picMk id="505" creationId="{00000000-0000-0000-0000-000000000000}"/>
          </ac:picMkLst>
        </pc:picChg>
        <pc:cxnChg chg="mod">
          <ac:chgData name="evelyn mwangi" userId="abd089eb4c384b66" providerId="LiveId" clId="{691F278D-C849-4D7B-9D60-FEC20FD2EB72}" dt="2024-11-23T21:08:44.673" v="143"/>
          <ac:cxnSpMkLst>
            <pc:docMk/>
            <pc:sldMk cId="0" sldId="268"/>
            <ac:cxnSpMk id="492" creationId="{00000000-0000-0000-0000-000000000000}"/>
          </ac:cxnSpMkLst>
        </pc:cxnChg>
      </pc:sldChg>
      <pc:sldChg chg="delSp modSp mod modNotes">
        <pc:chgData name="evelyn mwangi" userId="abd089eb4c384b66" providerId="LiveId" clId="{691F278D-C849-4D7B-9D60-FEC20FD2EB72}" dt="2024-11-23T21:08:44.673" v="143"/>
        <pc:sldMkLst>
          <pc:docMk/>
          <pc:sldMk cId="0" sldId="269"/>
        </pc:sldMkLst>
        <pc:spChg chg="mod">
          <ac:chgData name="evelyn mwangi" userId="abd089eb4c384b66" providerId="LiveId" clId="{691F278D-C849-4D7B-9D60-FEC20FD2EB72}" dt="2024-11-23T21:08:44.673" v="143"/>
          <ac:spMkLst>
            <pc:docMk/>
            <pc:sldMk cId="0" sldId="269"/>
            <ac:spMk id="2" creationId="{83181EE8-70F7-BF2D-0E30-E48B03044F27}"/>
          </ac:spMkLst>
        </pc:spChg>
        <pc:cxnChg chg="del">
          <ac:chgData name="evelyn mwangi" userId="abd089eb4c384b66" providerId="LiveId" clId="{691F278D-C849-4D7B-9D60-FEC20FD2EB72}" dt="2024-11-23T20:35:01.532" v="51" actId="478"/>
          <ac:cxnSpMkLst>
            <pc:docMk/>
            <pc:sldMk cId="0" sldId="269"/>
            <ac:cxnSpMk id="518" creationId="{00000000-0000-0000-0000-000000000000}"/>
          </ac:cxnSpMkLst>
        </pc:cxnChg>
      </pc:sldChg>
      <pc:sldChg chg="addSp modSp new mod">
        <pc:chgData name="evelyn mwangi" userId="abd089eb4c384b66" providerId="LiveId" clId="{691F278D-C849-4D7B-9D60-FEC20FD2EB72}" dt="2024-11-23T21:08:44.673" v="143"/>
        <pc:sldMkLst>
          <pc:docMk/>
          <pc:sldMk cId="3112412121" sldId="270"/>
        </pc:sldMkLst>
        <pc:spChg chg="add mod">
          <ac:chgData name="evelyn mwangi" userId="abd089eb4c384b66" providerId="LiveId" clId="{691F278D-C849-4D7B-9D60-FEC20FD2EB72}" dt="2024-11-23T21:08:44.673" v="143"/>
          <ac:spMkLst>
            <pc:docMk/>
            <pc:sldMk cId="3112412121" sldId="270"/>
            <ac:spMk id="2" creationId="{0F59DA24-2A85-772E-CE0F-742E34A52BBD}"/>
          </ac:spMkLst>
        </pc:spChg>
      </pc:sldChg>
      <pc:sldChg chg="addSp delSp modSp new mod setBg addAnim setClrOvrMap delDesignElem">
        <pc:chgData name="evelyn mwangi" userId="abd089eb4c384b66" providerId="LiveId" clId="{691F278D-C849-4D7B-9D60-FEC20FD2EB72}" dt="2024-11-23T21:08:44.673" v="143"/>
        <pc:sldMkLst>
          <pc:docMk/>
          <pc:sldMk cId="4199497441" sldId="271"/>
        </pc:sldMkLst>
        <pc:spChg chg="add mod">
          <ac:chgData name="evelyn mwangi" userId="abd089eb4c384b66" providerId="LiveId" clId="{691F278D-C849-4D7B-9D60-FEC20FD2EB72}" dt="2024-11-23T21:08:44.673" v="143"/>
          <ac:spMkLst>
            <pc:docMk/>
            <pc:sldMk cId="4199497441" sldId="271"/>
            <ac:spMk id="2" creationId="{605E772E-0832-F18D-E88F-F8E76421F5EB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19" creationId="{9179DE42-5613-4B35-A1E6-6CCBAA13C743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25" creationId="{52FB45E9-914E-4471-AC87-E475CD51767D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27" creationId="{C310626D-5743-49D4-8F7D-88C4F8F05774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29" creationId="{3C195FC1-B568-4C72-9902-34CB35DDD7A1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31" creationId="{EF2BDF77-362C-43F0-8CBB-A969EC2AE0C4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33" creationId="{4BE96B01-3929-432D-B8C2-ADBCB74C2EF4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35" creationId="{2A6FCDE6-CDE2-4C51-B18E-A95CFB679714}"/>
          </ac:spMkLst>
        </pc:spChg>
        <pc:spChg chg="add del">
          <ac:chgData name="evelyn mwangi" userId="abd089eb4c384b66" providerId="LiveId" clId="{691F278D-C849-4D7B-9D60-FEC20FD2EB72}" dt="2024-11-23T20:43:42.974" v="114" actId="26606"/>
          <ac:spMkLst>
            <pc:docMk/>
            <pc:sldMk cId="4199497441" sldId="271"/>
            <ac:spMk id="37" creationId="{9D2E8756-2465-473A-BA2A-2DB1D6224745}"/>
          </ac:spMkLst>
        </pc:spChg>
        <pc:spChg chg="add del">
          <ac:chgData name="evelyn mwangi" userId="abd089eb4c384b66" providerId="LiveId" clId="{691F278D-C849-4D7B-9D60-FEC20FD2EB72}" dt="2024-11-23T20:44:08.926" v="118"/>
          <ac:spMkLst>
            <pc:docMk/>
            <pc:sldMk cId="4199497441" sldId="271"/>
            <ac:spMk id="48" creationId="{ADC5C86B-28CE-4597-97B7-4C09E20141C3}"/>
          </ac:spMkLst>
        </pc:spChg>
        <pc:grpChg chg="add del">
          <ac:chgData name="evelyn mwangi" userId="abd089eb4c384b66" providerId="LiveId" clId="{691F278D-C849-4D7B-9D60-FEC20FD2EB72}" dt="2024-11-23T20:43:42.974" v="114" actId="26606"/>
          <ac:grpSpMkLst>
            <pc:docMk/>
            <pc:sldMk cId="4199497441" sldId="271"/>
            <ac:grpSpMk id="7" creationId="{38369844-B327-4D49-98E4-827203ADF009}"/>
          </ac:grpSpMkLst>
        </pc:grpChg>
        <pc:grpChg chg="add del">
          <ac:chgData name="evelyn mwangi" userId="abd089eb4c384b66" providerId="LiveId" clId="{691F278D-C849-4D7B-9D60-FEC20FD2EB72}" dt="2024-11-23T20:44:08.926" v="118"/>
          <ac:grpSpMkLst>
            <pc:docMk/>
            <pc:sldMk cId="4199497441" sldId="271"/>
            <ac:grpSpMk id="9" creationId="{E09B7E24-271E-4A3A-9D65-EE95ED9723D3}"/>
          </ac:grpSpMkLst>
        </pc:grpChg>
        <pc:picChg chg="add mod">
          <ac:chgData name="evelyn mwangi" userId="abd089eb4c384b66" providerId="LiveId" clId="{691F278D-C849-4D7B-9D60-FEC20FD2EB72}" dt="2024-11-23T21:08:44.673" v="143"/>
          <ac:picMkLst>
            <pc:docMk/>
            <pc:sldMk cId="4199497441" sldId="271"/>
            <ac:picMk id="6" creationId="{C2CDDF71-7DA1-7621-39CC-93E8A1A69026}"/>
          </ac:picMkLst>
        </pc:picChg>
        <pc:cxnChg chg="add del">
          <ac:chgData name="evelyn mwangi" userId="abd089eb4c384b66" providerId="LiveId" clId="{691F278D-C849-4D7B-9D60-FEC20FD2EB72}" dt="2024-11-23T20:43:42.974" v="114" actId="26606"/>
          <ac:cxnSpMkLst>
            <pc:docMk/>
            <pc:sldMk cId="4199497441" sldId="271"/>
            <ac:cxnSpMk id="21" creationId="{EB898B32-3891-4C3A-8F58-C5969D2E9033}"/>
          </ac:cxnSpMkLst>
        </pc:cxnChg>
        <pc:cxnChg chg="add del">
          <ac:chgData name="evelyn mwangi" userId="abd089eb4c384b66" providerId="LiveId" clId="{691F278D-C849-4D7B-9D60-FEC20FD2EB72}" dt="2024-11-23T20:43:42.974" v="114" actId="26606"/>
          <ac:cxnSpMkLst>
            <pc:docMk/>
            <pc:sldMk cId="4199497441" sldId="271"/>
            <ac:cxnSpMk id="23" creationId="{4AE4806D-B8F9-4679-A68A-9BD21C01A301}"/>
          </ac:cxnSpMkLst>
        </pc:cxnChg>
      </pc:sldChg>
      <pc:sldMasterChg chg="modSp modSldLayout">
        <pc:chgData name="evelyn mwangi" userId="abd089eb4c384b66" providerId="LiveId" clId="{691F278D-C849-4D7B-9D60-FEC20FD2EB72}" dt="2024-11-23T21:08:44.673" v="143"/>
        <pc:sldMasterMkLst>
          <pc:docMk/>
          <pc:sldMasterMk cId="714564449" sldId="2147483899"/>
        </pc:sldMasterMkLst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3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4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5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6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9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0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1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2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3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4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5" creationId="{00000000-0000-0000-0000-000000000000}"/>
          </ac:spMkLst>
        </pc:spChg>
        <pc:spChg chg="mod">
          <ac:chgData name="evelyn mwangi" userId="abd089eb4c384b66" providerId="LiveId" clId="{691F278D-C849-4D7B-9D60-FEC20FD2EB72}" dt="2024-11-23T21:08:44.673" v="143"/>
          <ac:spMkLst>
            <pc:docMk/>
            <pc:sldMasterMk cId="714564449" sldId="2147483899"/>
            <ac:spMk id="16" creationId="{00000000-0000-0000-0000-000000000000}"/>
          </ac:spMkLst>
        </pc:spChg>
        <pc:grpChg chg="mod">
          <ac:chgData name="evelyn mwangi" userId="abd089eb4c384b66" providerId="LiveId" clId="{691F278D-C849-4D7B-9D60-FEC20FD2EB72}" dt="2024-11-23T21:08:44.673" v="143"/>
          <ac:grpSpMkLst>
            <pc:docMk/>
            <pc:sldMasterMk cId="714564449" sldId="2147483899"/>
            <ac:grpSpMk id="17" creationId="{00000000-0000-0000-0000-000000000000}"/>
          </ac:grpSpMkLst>
        </pc:grpChg>
        <pc:cxnChg chg="mod">
          <ac:chgData name="evelyn mwangi" userId="abd089eb4c384b66" providerId="LiveId" clId="{691F278D-C849-4D7B-9D60-FEC20FD2EB72}" dt="2024-11-23T21:08:44.673" v="143"/>
          <ac:cxnSpMkLst>
            <pc:docMk/>
            <pc:sldMasterMk cId="714564449" sldId="2147483899"/>
            <ac:cxnSpMk id="7" creationId="{00000000-0000-0000-0000-000000000000}"/>
          </ac:cxnSpMkLst>
        </pc:cxnChg>
        <pc:cxnChg chg="mod">
          <ac:chgData name="evelyn mwangi" userId="abd089eb4c384b66" providerId="LiveId" clId="{691F278D-C849-4D7B-9D60-FEC20FD2EB72}" dt="2024-11-23T21:08:44.673" v="143"/>
          <ac:cxnSpMkLst>
            <pc:docMk/>
            <pc:sldMasterMk cId="714564449" sldId="2147483899"/>
            <ac:cxnSpMk id="8" creationId="{00000000-0000-0000-0000-000000000000}"/>
          </ac:cxnSpMkLst>
        </pc:cxn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1134350111" sldId="2147483900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19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0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1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4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5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134350111" sldId="2147483900"/>
              <ac:spMk id="29" creationId="{00000000-0000-0000-0000-000000000000}"/>
            </ac:spMkLst>
          </pc:spChg>
          <pc:grpChg chg="mod">
            <ac:chgData name="evelyn mwangi" userId="abd089eb4c384b66" providerId="LiveId" clId="{691F278D-C849-4D7B-9D60-FEC20FD2EB72}" dt="2024-11-23T21:08:44.673" v="143"/>
            <ac:grpSpMkLst>
              <pc:docMk/>
              <pc:sldMasterMk cId="714564449" sldId="2147483899"/>
              <pc:sldLayoutMk cId="1134350111" sldId="2147483900"/>
              <ac:grpSpMk id="7" creationId="{00000000-0000-0000-0000-000000000000}"/>
            </ac:grpSpMkLst>
          </pc:grpChg>
          <pc:cxnChg chg="mod">
            <ac:chgData name="evelyn mwangi" userId="abd089eb4c384b66" providerId="LiveId" clId="{691F278D-C849-4D7B-9D60-FEC20FD2EB72}" dt="2024-11-23T21:08:44.673" v="143"/>
            <ac:cxnSpMkLst>
              <pc:docMk/>
              <pc:sldMasterMk cId="714564449" sldId="2147483899"/>
              <pc:sldLayoutMk cId="1134350111" sldId="2147483900"/>
              <ac:cxnSpMk id="17" creationId="{00000000-0000-0000-0000-000000000000}"/>
            </ac:cxnSpMkLst>
          </pc:cxnChg>
          <pc:cxnChg chg="mod">
            <ac:chgData name="evelyn mwangi" userId="abd089eb4c384b66" providerId="LiveId" clId="{691F278D-C849-4D7B-9D60-FEC20FD2EB72}" dt="2024-11-23T21:08:44.673" v="143"/>
            <ac:cxnSpMkLst>
              <pc:docMk/>
              <pc:sldMasterMk cId="714564449" sldId="2147483899"/>
              <pc:sldLayoutMk cId="1134350111" sldId="2147483900"/>
              <ac:cxnSpMk id="18" creationId="{00000000-0000-0000-0000-000000000000}"/>
            </ac:cxnSpMkLst>
          </pc:cxn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3516192116" sldId="2147483902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3516192116" sldId="2147483902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3516192116" sldId="2147483902"/>
              <ac:spMk id="3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984514235" sldId="2147483903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984514235" sldId="2147483903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984514235" sldId="2147483903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984514235" sldId="2147483903"/>
              <ac:spMk id="4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266466121" sldId="2147483904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6466121" sldId="2147483904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6466121" sldId="2147483904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6466121" sldId="2147483904"/>
              <ac:spMk id="4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6466121" sldId="2147483904"/>
              <ac:spMk id="5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6466121" sldId="2147483904"/>
              <ac:spMk id="6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1733506929" sldId="2147483905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733506929" sldId="2147483905"/>
              <ac:spMk id="2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1814555686" sldId="2147483907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814555686" sldId="2147483907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814555686" sldId="2147483907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1814555686" sldId="2147483907"/>
              <ac:spMk id="4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2207467879" sldId="2147483908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207467879" sldId="2147483908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207467879" sldId="2147483908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207467879" sldId="2147483908"/>
              <ac:spMk id="4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2612075133" sldId="2147483909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12075133" sldId="2147483909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612075133" sldId="2147483909"/>
              <ac:spMk id="3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4146150567" sldId="2147483910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146150567" sldId="2147483910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146150567" sldId="2147483910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146150567" sldId="2147483910"/>
              <ac:spMk id="2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146150567" sldId="2147483910"/>
              <ac:spMk id="24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146150567" sldId="2147483910"/>
              <ac:spMk id="25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3920249287" sldId="2147483911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3920249287" sldId="2147483911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3920249287" sldId="2147483911"/>
              <ac:spMk id="3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2131443261" sldId="2147483912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131443261" sldId="2147483912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131443261" sldId="2147483912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131443261" sldId="2147483912"/>
              <ac:spMk id="2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131443261" sldId="2147483912"/>
              <ac:spMk id="24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2131443261" sldId="2147483912"/>
              <ac:spMk id="25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4230473238" sldId="2147483913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230473238" sldId="2147483913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230473238" sldId="2147483913"/>
              <ac:spMk id="3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4230473238" sldId="2147483913"/>
              <ac:spMk id="23" creationId="{00000000-0000-0000-0000-000000000000}"/>
            </ac:spMkLst>
          </pc:spChg>
        </pc:sldLayoutChg>
        <pc:sldLayoutChg chg="modSp">
          <pc:chgData name="evelyn mwangi" userId="abd089eb4c384b66" providerId="LiveId" clId="{691F278D-C849-4D7B-9D60-FEC20FD2EB72}" dt="2024-11-23T21:08:44.673" v="143"/>
          <pc:sldLayoutMkLst>
            <pc:docMk/>
            <pc:sldMasterMk cId="714564449" sldId="2147483899"/>
            <pc:sldLayoutMk cId="994489448" sldId="2147483915"/>
          </pc:sldLayoutMkLst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994489448" sldId="2147483915"/>
              <ac:spMk id="2" creationId="{00000000-0000-0000-0000-000000000000}"/>
            </ac:spMkLst>
          </pc:spChg>
          <pc:spChg chg="mod">
            <ac:chgData name="evelyn mwangi" userId="abd089eb4c384b66" providerId="LiveId" clId="{691F278D-C849-4D7B-9D60-FEC20FD2EB72}" dt="2024-11-23T21:08:44.673" v="143"/>
            <ac:spMkLst>
              <pc:docMk/>
              <pc:sldMasterMk cId="714564449" sldId="2147483899"/>
              <pc:sldLayoutMk cId="994489448" sldId="214748391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2" y="-16935"/>
            <a:ext cx="18339608" cy="13749870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1191" y="4809068"/>
            <a:ext cx="11653438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1191" y="8101669"/>
            <a:ext cx="11653438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550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19200"/>
            <a:ext cx="12695428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940800"/>
            <a:ext cx="12695428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040152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770" y="1219200"/>
            <a:ext cx="12144364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02148" y="7264400"/>
            <a:ext cx="1083960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7" y="8940800"/>
            <a:ext cx="12695430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  <p:sp>
        <p:nvSpPr>
          <p:cNvPr id="24" name="TextBox 23"/>
          <p:cNvSpPr txBox="1"/>
          <p:nvPr/>
        </p:nvSpPr>
        <p:spPr>
          <a:xfrm>
            <a:off x="965423" y="1580756"/>
            <a:ext cx="914638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95399" y="5773112"/>
            <a:ext cx="914638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3625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3863976"/>
            <a:ext cx="12695430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7" y="9054896"/>
            <a:ext cx="12695430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191063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770" y="1219200"/>
            <a:ext cx="12144364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9194" y="8026400"/>
            <a:ext cx="12695432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7" y="9054896"/>
            <a:ext cx="12695430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  <p:sp>
        <p:nvSpPr>
          <p:cNvPr id="24" name="TextBox 23"/>
          <p:cNvSpPr txBox="1"/>
          <p:nvPr/>
        </p:nvSpPr>
        <p:spPr>
          <a:xfrm>
            <a:off x="965423" y="1580756"/>
            <a:ext cx="914638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95399" y="5773112"/>
            <a:ext cx="914638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4659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697" y="1219200"/>
            <a:ext cx="12682930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9194" y="8026400"/>
            <a:ext cx="12695432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7" y="9054896"/>
            <a:ext cx="12695430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705697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380308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4624" y="1219201"/>
            <a:ext cx="1957624" cy="10502902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198" y="1219201"/>
            <a:ext cx="10390052" cy="105029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904874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3806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5401737"/>
            <a:ext cx="12695430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7" y="9054896"/>
            <a:ext cx="12695430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5156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19200"/>
            <a:ext cx="12695428" cy="2641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4321178"/>
            <a:ext cx="6176218" cy="7761544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38408" y="4321181"/>
            <a:ext cx="6176220" cy="776154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6671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1219200"/>
            <a:ext cx="12695426" cy="2641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8" y="4321966"/>
            <a:ext cx="6181344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198" y="5474493"/>
            <a:ext cx="6181344" cy="66082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3280" y="4321966"/>
            <a:ext cx="6181344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33280" y="5474493"/>
            <a:ext cx="6181344" cy="66082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572050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8" y="1219200"/>
            <a:ext cx="12695428" cy="2641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9053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1298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8" y="2997208"/>
            <a:ext cx="5580364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2551" y="1029851"/>
            <a:ext cx="6772074" cy="1105287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8" y="5554139"/>
            <a:ext cx="5580364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403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8" y="9601200"/>
            <a:ext cx="12695428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198" y="1219200"/>
            <a:ext cx="12695428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8" y="10734676"/>
            <a:ext cx="12695428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639187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6933" y="-16935"/>
            <a:ext cx="18339610" cy="13749870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199" y="1219200"/>
            <a:ext cx="1269542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8" y="4321181"/>
            <a:ext cx="12695428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10516" y="12082727"/>
            <a:ext cx="13682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7434-E34F-44DA-B605-FBDA23C92756}" type="datetimeFigureOut">
              <a:rPr lang="en-KE" smtClean="0"/>
              <a:t>23/11/2024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199" y="12082727"/>
            <a:ext cx="924594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9352" y="12082727"/>
            <a:ext cx="10252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021F1EB-C79E-4429-8D9D-180BCEF59E1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85535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228600" y="558800"/>
            <a:ext cx="16510000" cy="11709399"/>
            <a:chOff x="0" y="0"/>
            <a:chExt cx="5618691" cy="2834753"/>
          </a:xfrm>
        </p:grpSpPr>
        <p:sp>
          <p:nvSpPr>
            <p:cNvPr id="145" name="Google Shape;14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146" name="Google Shape;146;p11"/>
            <p:cNvSpPr txBox="1"/>
            <p:nvPr/>
          </p:nvSpPr>
          <p:spPr>
            <a:xfrm>
              <a:off x="269766" y="188589"/>
              <a:ext cx="5348925" cy="2646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1"/>
          <p:cNvSpPr txBox="1"/>
          <p:nvPr/>
        </p:nvSpPr>
        <p:spPr>
          <a:xfrm>
            <a:off x="406400" y="3350572"/>
            <a:ext cx="12283332" cy="686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7200" b="1" u="sng" dirty="0"/>
              <a:t>Enhancing Aviation Safety:  Insights from Accident Data Analysis         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FFFF00"/>
                </a:solidFill>
              </a:rPr>
              <a:t>‘</a:t>
            </a:r>
            <a:r>
              <a:rPr lang="en-GB" sz="2700" dirty="0">
                <a:solidFill>
                  <a:srgbClr val="FFFF00"/>
                </a:solidFill>
              </a:rPr>
              <a:t>A Data-Driven Approach to Improving Safety in Aviation’</a:t>
            </a:r>
          </a:p>
          <a:p>
            <a:pPr>
              <a:lnSpc>
                <a:spcPct val="120000"/>
              </a:lnSpc>
            </a:pPr>
            <a:endParaRPr lang="en-GB" sz="27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endParaRPr lang="en-GB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endParaRPr lang="en-GB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endParaRPr lang="en-GB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Presented by : Evelyn Wanjiku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Date : 24</a:t>
            </a:r>
            <a:r>
              <a:rPr lang="en-GB" sz="2400" baseline="30000" dirty="0">
                <a:solidFill>
                  <a:srgbClr val="FFC000"/>
                </a:solidFill>
              </a:rPr>
              <a:t>th</a:t>
            </a:r>
            <a:r>
              <a:rPr lang="en-GB" sz="2400" dirty="0">
                <a:solidFill>
                  <a:srgbClr val="FFC000"/>
                </a:solidFill>
              </a:rPr>
              <a:t> November 2024 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62" name="Google Shape;162;p11"/>
          <p:cNvSpPr txBox="1"/>
          <p:nvPr/>
        </p:nvSpPr>
        <p:spPr>
          <a:xfrm>
            <a:off x="3589740" y="8608615"/>
            <a:ext cx="221797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9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 dirty="0"/>
          </a:p>
        </p:txBody>
      </p:sp>
      <p:sp>
        <p:nvSpPr>
          <p:cNvPr id="163" name="Google Shape;163;p11"/>
          <p:cNvSpPr txBox="1"/>
          <p:nvPr/>
        </p:nvSpPr>
        <p:spPr>
          <a:xfrm>
            <a:off x="3057525" y="7374612"/>
            <a:ext cx="4908110" cy="25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11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50" dirty="0"/>
          </a:p>
        </p:txBody>
      </p:sp>
      <p:pic>
        <p:nvPicPr>
          <p:cNvPr id="165" name="Google Shape;1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317" y="1647131"/>
            <a:ext cx="4858967" cy="303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18;p17">
            <a:extLst>
              <a:ext uri="{FF2B5EF4-FFF2-40B4-BE49-F238E27FC236}">
                <a16:creationId xmlns:a16="http://schemas.microsoft.com/office/drawing/2014/main" id="{BCA7FA20-5D47-ED16-64F7-459A0FD68C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003" y="5684701"/>
            <a:ext cx="12680005" cy="785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BFE9A-3348-2F73-261A-C3A5CB3986FE}"/>
              </a:ext>
            </a:extLst>
          </p:cNvPr>
          <p:cNvSpPr txBox="1"/>
          <p:nvPr/>
        </p:nvSpPr>
        <p:spPr>
          <a:xfrm>
            <a:off x="4000502" y="1336964"/>
            <a:ext cx="9951395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u="sng" dirty="0">
                <a:solidFill>
                  <a:srgbClr val="FF0000"/>
                </a:solidFill>
              </a:rPr>
              <a:t>KEY FINDINGS</a:t>
            </a:r>
          </a:p>
          <a:p>
            <a:r>
              <a:rPr lang="en-GB" sz="4500" b="1" u="sng" dirty="0">
                <a:solidFill>
                  <a:schemeClr val="accent2"/>
                </a:solidFill>
              </a:rPr>
              <a:t>1. Injury Severity patterns</a:t>
            </a:r>
          </a:p>
          <a:p>
            <a:endParaRPr lang="en-GB" sz="4500" b="1" u="sng" dirty="0">
              <a:solidFill>
                <a:schemeClr val="accent2"/>
              </a:solidFill>
            </a:endParaRPr>
          </a:p>
          <a:p>
            <a:pPr marL="428625" indent="-428625">
              <a:buFont typeface="Courier New" panose="02070309020205020404" pitchFamily="49" charset="0"/>
              <a:buChar char="o"/>
            </a:pPr>
            <a:r>
              <a:rPr lang="en-GB" sz="3000" dirty="0"/>
              <a:t>The distribution of accidents by injury severity revealed that fatal injuries are relatively rare, but serious and minor injuries are more frequent.</a:t>
            </a:r>
          </a:p>
          <a:p>
            <a:endParaRPr lang="en-GB" sz="3000" dirty="0"/>
          </a:p>
          <a:p>
            <a:pPr marL="428625" indent="-428625">
              <a:buFont typeface="Courier New" panose="02070309020205020404" pitchFamily="49" charset="0"/>
              <a:buChar char="o"/>
            </a:pPr>
            <a:r>
              <a:rPr lang="en-GB" sz="3000" dirty="0"/>
              <a:t>A significant number of accidents occurred during critical flight phases such as </a:t>
            </a:r>
            <a:r>
              <a:rPr lang="en-GB" sz="3000" dirty="0" err="1"/>
              <a:t>takeoff</a:t>
            </a:r>
            <a:r>
              <a:rPr lang="en-GB" sz="3000" dirty="0"/>
              <a:t> and landing, where injury severity tends to be higher.</a:t>
            </a:r>
          </a:p>
          <a:p>
            <a:endParaRPr lang="en-GB" sz="3000" dirty="0"/>
          </a:p>
          <a:p>
            <a:pPr marL="428625" indent="-428625">
              <a:buFont typeface="Courier New" panose="02070309020205020404" pitchFamily="49" charset="0"/>
              <a:buChar char="o"/>
            </a:pPr>
            <a:r>
              <a:rPr lang="en-GB" sz="3000" dirty="0"/>
              <a:t>A correlation between adverse weather conditions (e.g., poor visibility, thunderstorms) and higher injury severity was observed.</a:t>
            </a:r>
          </a:p>
          <a:p>
            <a:endParaRPr lang="en-GB" sz="3000" dirty="0"/>
          </a:p>
          <a:p>
            <a:pPr marL="428625" indent="-428625">
              <a:buFont typeface="Courier New" panose="02070309020205020404" pitchFamily="49" charset="0"/>
              <a:buChar char="o"/>
            </a:pPr>
            <a:r>
              <a:rPr lang="en-GB" sz="3000" dirty="0"/>
              <a:t>Weather appears to play a major role in accidents that result in serious and fatal injuries, highlighting the importance of weather-related safety protocols.</a:t>
            </a:r>
          </a:p>
          <a:p>
            <a:endParaRPr lang="en-KE" sz="3000" u="sn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19"/>
          <p:cNvCxnSpPr/>
          <p:nvPr/>
        </p:nvCxnSpPr>
        <p:spPr>
          <a:xfrm>
            <a:off x="2286001" y="4070034"/>
            <a:ext cx="1392805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5BCD50-6167-4F12-8EE0-087653B8575B}"/>
              </a:ext>
            </a:extLst>
          </p:cNvPr>
          <p:cNvSpPr txBox="1"/>
          <p:nvPr/>
        </p:nvSpPr>
        <p:spPr>
          <a:xfrm>
            <a:off x="4146416" y="3248429"/>
            <a:ext cx="10141085" cy="736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2"/>
                </a:solidFill>
              </a:rPr>
              <a:t>2. </a:t>
            </a:r>
            <a:r>
              <a:rPr lang="en-GB" sz="4050" b="1" dirty="0">
                <a:solidFill>
                  <a:schemeClr val="accent2"/>
                </a:solidFill>
              </a:rPr>
              <a:t>Aircraft Damage and Categories</a:t>
            </a:r>
          </a:p>
          <a:p>
            <a:endParaRPr lang="en-GB" sz="405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700" dirty="0"/>
              <a:t>Aircraft damage levels varied, with a higher     frequency of moderate to severe damage in  accidents involving smaller or private aircraft.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700" dirty="0"/>
              <a:t> Larger commercial aircraft tended to sustain minor </a:t>
            </a:r>
          </a:p>
          <a:p>
            <a:r>
              <a:rPr lang="en-GB" sz="2700" dirty="0"/>
              <a:t>  damage in the majority of cases.</a:t>
            </a:r>
          </a:p>
          <a:p>
            <a:endParaRPr lang="en-GB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700" dirty="0"/>
              <a:t>Certain aircraft types and models, particularly older or smaller planes, were more frequently associated with higher damage and injury rates.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700" dirty="0"/>
              <a:t> This suggests that aircraft age and maintenance status may be significant factors in accident severity.</a:t>
            </a:r>
          </a:p>
          <a:p>
            <a:endParaRPr lang="en-KE" sz="405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20"/>
          <p:cNvCxnSpPr/>
          <p:nvPr/>
        </p:nvCxnSpPr>
        <p:spPr>
          <a:xfrm>
            <a:off x="2286001" y="4070034"/>
            <a:ext cx="1392805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5B227F-C693-D7D5-B9CA-959C910F3BCD}"/>
              </a:ext>
            </a:extLst>
          </p:cNvPr>
          <p:cNvSpPr txBox="1"/>
          <p:nvPr/>
        </p:nvSpPr>
        <p:spPr>
          <a:xfrm>
            <a:off x="4161008" y="3000375"/>
            <a:ext cx="101264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b="1" dirty="0">
                <a:solidFill>
                  <a:schemeClr val="accent2"/>
                </a:solidFill>
              </a:rPr>
              <a:t>3. Environmental Factors</a:t>
            </a:r>
          </a:p>
          <a:p>
            <a:endParaRPr lang="en-GB" sz="4050" b="1" dirty="0">
              <a:solidFill>
                <a:schemeClr val="accent2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Ø"/>
            </a:pPr>
            <a:r>
              <a:rPr lang="en-GB" sz="3000" dirty="0"/>
              <a:t>Weather conditions such as fog, rain and strong winds were found to increase the likelihood of accidents, especially during take off and landing phases.</a:t>
            </a:r>
          </a:p>
          <a:p>
            <a:endParaRPr lang="en-GB" sz="3000" dirty="0"/>
          </a:p>
          <a:p>
            <a:pPr marL="428625" indent="-428625">
              <a:buFont typeface="Wingdings" panose="05000000000000000000" pitchFamily="2" charset="2"/>
              <a:buChar char="Ø"/>
            </a:pPr>
            <a:r>
              <a:rPr lang="en-GB" sz="3000" dirty="0"/>
              <a:t>Poor weather conditions correlated to higher accident rates and more severe outcomes.</a:t>
            </a:r>
          </a:p>
          <a:p>
            <a:endParaRPr lang="en-GB" sz="3000" dirty="0"/>
          </a:p>
          <a:p>
            <a:pPr marL="428625" indent="-428625">
              <a:buFont typeface="Wingdings" panose="05000000000000000000" pitchFamily="2" charset="2"/>
              <a:buChar char="Ø"/>
            </a:pPr>
            <a:r>
              <a:rPr lang="en-GB" sz="3000" dirty="0"/>
              <a:t>Accidents in adverse weather conditions resulted in more severe injuries and greater aircraft damage.</a:t>
            </a:r>
          </a:p>
          <a:p>
            <a:endParaRPr lang="en-KE" sz="2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/>
          <p:nvPr/>
        </p:nvSpPr>
        <p:spPr>
          <a:xfrm>
            <a:off x="119164" y="736600"/>
            <a:ext cx="17947529" cy="12077007"/>
          </a:xfrm>
          <a:custGeom>
            <a:avLst/>
            <a:gdLst/>
            <a:ahLst/>
            <a:cxnLst/>
            <a:rect l="l" t="t" r="r" b="b"/>
            <a:pathLst>
              <a:path w="4816592" h="2331197" extrusionOk="0">
                <a:moveTo>
                  <a:pt x="0" y="0"/>
                </a:moveTo>
                <a:lnTo>
                  <a:pt x="4816592" y="0"/>
                </a:lnTo>
                <a:lnTo>
                  <a:pt x="4816592" y="2331197"/>
                </a:lnTo>
                <a:lnTo>
                  <a:pt x="0" y="2331197"/>
                </a:lnTo>
                <a:close/>
              </a:path>
            </a:pathLst>
          </a:custGeom>
          <a:solidFill>
            <a:srgbClr val="072B3E"/>
          </a:solidFill>
          <a:ln>
            <a:noFill/>
          </a:ln>
        </p:spPr>
        <p:txBody>
          <a:bodyPr/>
          <a:lstStyle/>
          <a:p>
            <a:r>
              <a:rPr lang="en-GB" sz="4500" b="1" u="sng" dirty="0">
                <a:solidFill>
                  <a:srgbClr val="FFFF00"/>
                </a:solidFill>
              </a:rPr>
              <a:t>EVALUATION AND FUTURE IMPROVEMENT IDEAS</a:t>
            </a:r>
          </a:p>
          <a:p>
            <a:endParaRPr lang="en-GB" sz="4500" b="1" u="sng" dirty="0">
              <a:solidFill>
                <a:srgbClr val="FFFF00"/>
              </a:solidFill>
            </a:endParaRPr>
          </a:p>
          <a:p>
            <a:r>
              <a:rPr lang="en-GB" sz="4500" b="1" u="sng" dirty="0">
                <a:solidFill>
                  <a:schemeClr val="accent1"/>
                </a:solidFill>
              </a:rPr>
              <a:t>Limitations</a:t>
            </a:r>
          </a:p>
          <a:p>
            <a:endParaRPr lang="en-GB" sz="4500" b="1" u="sng" dirty="0">
              <a:solidFill>
                <a:schemeClr val="accent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1.Missing data - </a:t>
            </a:r>
            <a:r>
              <a:rPr lang="en-GB" sz="3600" dirty="0"/>
              <a:t>limit the accuracy and comprehensiveness of some analysis.</a:t>
            </a:r>
          </a:p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2. Dataset scope - </a:t>
            </a:r>
            <a:r>
              <a:rPr lang="en-GB" sz="3600" dirty="0"/>
              <a:t>The dataset covers incidents in the U.S. only, limiting generalizability to international aviation trends.</a:t>
            </a:r>
          </a:p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3.Data recency - </a:t>
            </a:r>
            <a:r>
              <a:rPr lang="en-GB" sz="3600" dirty="0"/>
              <a:t>If the dataset isn’t updated regularly, findings may not reflect the latest safety technologies, aircraft models, or regulatory changes, potentially reducing the relevance of the insights for current aviation practices.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/>
          <p:nvPr/>
        </p:nvSpPr>
        <p:spPr>
          <a:xfrm>
            <a:off x="228599" y="1092200"/>
            <a:ext cx="17627601" cy="12420600"/>
          </a:xfrm>
          <a:custGeom>
            <a:avLst/>
            <a:gdLst/>
            <a:ahLst/>
            <a:cxnLst/>
            <a:rect l="l" t="t" r="r" b="b"/>
            <a:pathLst>
              <a:path w="4816592" h="2331197" extrusionOk="0">
                <a:moveTo>
                  <a:pt x="0" y="0"/>
                </a:moveTo>
                <a:lnTo>
                  <a:pt x="4816592" y="0"/>
                </a:lnTo>
                <a:lnTo>
                  <a:pt x="4816592" y="2331197"/>
                </a:lnTo>
                <a:lnTo>
                  <a:pt x="0" y="2331197"/>
                </a:lnTo>
                <a:close/>
              </a:path>
            </a:pathLst>
          </a:custGeom>
          <a:solidFill>
            <a:srgbClr val="072B3E"/>
          </a:solidFill>
          <a:ln>
            <a:noFill/>
          </a:ln>
        </p:spPr>
        <p:txBody>
          <a:bodyPr/>
          <a:lstStyle/>
          <a:p>
            <a:r>
              <a:rPr lang="en-GB" sz="4500" b="1" u="sng" dirty="0">
                <a:solidFill>
                  <a:srgbClr val="FF99FF"/>
                </a:solidFill>
              </a:rPr>
              <a:t>Future Work and Recommendations</a:t>
            </a:r>
          </a:p>
          <a:p>
            <a:endParaRPr lang="en-GB" sz="4500" b="1" u="sng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1. Enhance data collection </a:t>
            </a:r>
            <a:r>
              <a:rPr lang="en-GB" sz="3300" dirty="0">
                <a:solidFill>
                  <a:schemeClr val="bg1"/>
                </a:solidFill>
              </a:rPr>
              <a:t>-</a:t>
            </a:r>
            <a:r>
              <a:rPr lang="en-GB" sz="3300" dirty="0"/>
              <a:t>Future analysis could benefit from a more complete dataset with fewer missing fields. Collecting additional data on factors like maintenance history and pilot experience could also yield more precise insights.</a:t>
            </a:r>
          </a:p>
          <a:p>
            <a:endParaRPr lang="en-GB" sz="3300" dirty="0"/>
          </a:p>
          <a:p>
            <a:r>
              <a:rPr lang="en-GB" sz="3600" dirty="0">
                <a:solidFill>
                  <a:schemeClr val="bg1"/>
                </a:solidFill>
              </a:rPr>
              <a:t>2. </a:t>
            </a:r>
            <a:r>
              <a:rPr lang="en-GB" sz="3600" dirty="0" err="1">
                <a:solidFill>
                  <a:schemeClr val="bg1"/>
                </a:solidFill>
              </a:rPr>
              <a:t>Redictive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Modeling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300" dirty="0">
                <a:solidFill>
                  <a:schemeClr val="bg1"/>
                </a:solidFill>
              </a:rPr>
              <a:t>- </a:t>
            </a:r>
            <a:r>
              <a:rPr lang="en-GB" sz="3300" dirty="0"/>
              <a:t>Building predictive models using machine learning could help identify high-risk scenarios and predict the likelihood of accidents based on factors like weather conditions, flight phases, and aircraft types.</a:t>
            </a:r>
          </a:p>
          <a:p>
            <a:endParaRPr lang="en-GB" sz="33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3. Comparative Analysis </a:t>
            </a:r>
            <a:r>
              <a:rPr lang="en-GB" sz="3300" dirty="0">
                <a:solidFill>
                  <a:schemeClr val="bg1"/>
                </a:solidFill>
              </a:rPr>
              <a:t>- </a:t>
            </a:r>
            <a:r>
              <a:rPr lang="en-GB" sz="3300" dirty="0"/>
              <a:t>Expanding the analysis to include international aviation data would allow for a comparison of trends across regions, providing insights into global best practices and identifying region-specific safety risks.</a:t>
            </a:r>
          </a:p>
          <a:p>
            <a:r>
              <a:rPr lang="en-GB" sz="3300" dirty="0">
                <a:solidFill>
                  <a:schemeClr val="bg1"/>
                </a:solidFill>
              </a:rPr>
              <a:t> </a:t>
            </a:r>
          </a:p>
          <a:p>
            <a:r>
              <a:rPr lang="en-GB" sz="3600" dirty="0">
                <a:solidFill>
                  <a:schemeClr val="bg1"/>
                </a:solidFill>
              </a:rPr>
              <a:t>4. Focus on high-risk conditions </a:t>
            </a:r>
            <a:r>
              <a:rPr lang="en-GB" sz="3300" dirty="0">
                <a:solidFill>
                  <a:schemeClr val="bg1"/>
                </a:solidFill>
              </a:rPr>
              <a:t>- </a:t>
            </a:r>
            <a:r>
              <a:rPr lang="en-GB" sz="3300" dirty="0"/>
              <a:t>Further research into accidents during high-risk conditions (e.g., poor weather or critical flight phases) could lead to targeted safety recommendations.</a:t>
            </a:r>
            <a:endParaRPr lang="en-GB" sz="3300" dirty="0">
              <a:solidFill>
                <a:schemeClr val="bg1"/>
              </a:solidFill>
            </a:endParaRPr>
          </a:p>
          <a:p>
            <a:endParaRPr lang="en-KE" sz="4500" b="1" u="sng" dirty="0">
              <a:solidFill>
                <a:srgbClr val="FF99FF"/>
              </a:solidFill>
              <a:highlight>
                <a:srgbClr val="FFFF00"/>
              </a:highlight>
            </a:endParaRPr>
          </a:p>
        </p:txBody>
      </p:sp>
      <p:cxnSp>
        <p:nvCxnSpPr>
          <p:cNvPr id="469" name="Google Shape;469;p22"/>
          <p:cNvCxnSpPr/>
          <p:nvPr/>
        </p:nvCxnSpPr>
        <p:spPr>
          <a:xfrm>
            <a:off x="2286001" y="4070034"/>
            <a:ext cx="1392805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3"/>
          <p:cNvGrpSpPr/>
          <p:nvPr/>
        </p:nvGrpSpPr>
        <p:grpSpPr>
          <a:xfrm>
            <a:off x="-2" y="1"/>
            <a:ext cx="12075849" cy="10053536"/>
            <a:chOff x="537299" y="-824273"/>
            <a:chExt cx="2928660" cy="2763644"/>
          </a:xfrm>
        </p:grpSpPr>
        <p:sp>
          <p:nvSpPr>
            <p:cNvPr id="490" name="Google Shape;490;p23"/>
            <p:cNvSpPr/>
            <p:nvPr/>
          </p:nvSpPr>
          <p:spPr>
            <a:xfrm>
              <a:off x="537299" y="-800461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491" name="Google Shape;491;p23"/>
            <p:cNvSpPr txBox="1"/>
            <p:nvPr/>
          </p:nvSpPr>
          <p:spPr>
            <a:xfrm>
              <a:off x="537299" y="-824273"/>
              <a:ext cx="2928660" cy="276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2" name="Google Shape;492;p23"/>
          <p:cNvCxnSpPr/>
          <p:nvPr/>
        </p:nvCxnSpPr>
        <p:spPr>
          <a:xfrm rot="10800000">
            <a:off x="10618674" y="960814"/>
            <a:ext cx="0" cy="1392805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5" name="Google Shape;5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328" y="6330132"/>
            <a:ext cx="10912985" cy="727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7A40A4-409C-7229-A9A0-748853806374}"/>
              </a:ext>
            </a:extLst>
          </p:cNvPr>
          <p:cNvSpPr txBox="1"/>
          <p:nvPr/>
        </p:nvSpPr>
        <p:spPr>
          <a:xfrm>
            <a:off x="457200" y="762000"/>
            <a:ext cx="11252199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</a:t>
            </a:r>
          </a:p>
          <a:p>
            <a:r>
              <a:rPr lang="en-GB" sz="4000" dirty="0">
                <a:solidFill>
                  <a:srgbClr val="33CC33"/>
                </a:solidFill>
              </a:rPr>
              <a:t>These findings underscore the potential for enhancing safety protocols, improving pilot training for high-risk conditions, and reinforcing maintenance standards.</a:t>
            </a:r>
          </a:p>
          <a:p>
            <a:endParaRPr lang="en-GB" sz="4000" dirty="0">
              <a:solidFill>
                <a:srgbClr val="33CC33"/>
              </a:solidFill>
            </a:endParaRPr>
          </a:p>
          <a:p>
            <a:endParaRPr lang="en-GB" sz="4000" dirty="0">
              <a:solidFill>
                <a:srgbClr val="33CC33"/>
              </a:solidFill>
            </a:endParaRPr>
          </a:p>
          <a:p>
            <a:r>
              <a:rPr lang="en-GB" sz="4000" dirty="0">
                <a:solidFill>
                  <a:srgbClr val="33CC33"/>
                </a:solidFill>
              </a:rPr>
              <a:t> By applying these data-driven insights, the aviation industry can work toward minimizing risks and reducing injury severity, ultimately making air travel safer and more reliable.</a:t>
            </a:r>
            <a:endParaRPr lang="en-KE" sz="4000" b="1" i="1" u="sng" dirty="0">
              <a:solidFill>
                <a:srgbClr val="33CC3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E772E-0832-F18D-E88F-F8E76421F5EB}"/>
              </a:ext>
            </a:extLst>
          </p:cNvPr>
          <p:cNvSpPr txBox="1"/>
          <p:nvPr/>
        </p:nvSpPr>
        <p:spPr>
          <a:xfrm>
            <a:off x="8197598" y="4423853"/>
            <a:ext cx="3627843" cy="3655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450"/>
              </a:spcAft>
            </a:pPr>
            <a:r>
              <a:rPr lang="en-US" sz="405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2CDDF71-7DA1-7621-39CC-93E8A1A69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260" y="5273832"/>
            <a:ext cx="3177303" cy="31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4"/>
          <p:cNvGrpSpPr/>
          <p:nvPr/>
        </p:nvGrpSpPr>
        <p:grpSpPr>
          <a:xfrm>
            <a:off x="-1" y="1289523"/>
            <a:ext cx="18288001" cy="12027035"/>
            <a:chOff x="0" y="-47625"/>
            <a:chExt cx="4816593" cy="237882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29" name="Google Shape;229;p1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7" name="Google Shape;237;p14"/>
          <p:cNvCxnSpPr>
            <a:cxnSpLocks/>
          </p:cNvCxnSpPr>
          <p:nvPr/>
        </p:nvCxnSpPr>
        <p:spPr>
          <a:xfrm>
            <a:off x="600684" y="4070034"/>
            <a:ext cx="1467903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" name="Google Shape;2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88" y="4777032"/>
            <a:ext cx="16656618" cy="72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941CD-1576-1486-4BC0-EB793A8A0644}"/>
              </a:ext>
            </a:extLst>
          </p:cNvPr>
          <p:cNvSpPr txBox="1"/>
          <p:nvPr/>
        </p:nvSpPr>
        <p:spPr>
          <a:xfrm flipH="1">
            <a:off x="815687" y="2921016"/>
            <a:ext cx="200233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C000"/>
                </a:solidFill>
                <a:latin typeface="Aptos Serif" panose="020B0502040204020203" pitchFamily="18" charset="0"/>
                <a:cs typeface="Aptos Serif" panose="020B0502040204020203" pitchFamily="18" charset="0"/>
              </a:rPr>
              <a:t>WELCOME TO MY PRESENTATION </a:t>
            </a:r>
            <a:endParaRPr lang="en-KE" sz="6600" b="1" dirty="0">
              <a:solidFill>
                <a:srgbClr val="FFC000"/>
              </a:solidFill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2"/>
          <p:cNvGrpSpPr/>
          <p:nvPr/>
        </p:nvGrpSpPr>
        <p:grpSpPr>
          <a:xfrm>
            <a:off x="-216440" y="4077180"/>
            <a:ext cx="18925162" cy="6638447"/>
            <a:chOff x="0" y="0"/>
            <a:chExt cx="4816592" cy="2331197"/>
          </a:xfrm>
        </p:grpSpPr>
        <p:sp>
          <p:nvSpPr>
            <p:cNvPr id="172" name="Google Shape;172;p12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0" y="42035"/>
              <a:ext cx="4698740" cy="2289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GB" sz="4050" dirty="0"/>
                <a:t>The sole purpose of this presentation is analysing aviation accident data to identify safety trends and potential areas of improvement.</a:t>
              </a:r>
            </a:p>
            <a:p>
              <a:pPr algn="ctr">
                <a:lnSpc>
                  <a:spcPct val="155555"/>
                </a:lnSpc>
              </a:pPr>
              <a:endParaRPr lang="en-GB" sz="4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4" name="Google Shape;194;p12"/>
          <p:cNvCxnSpPr/>
          <p:nvPr/>
        </p:nvCxnSpPr>
        <p:spPr>
          <a:xfrm>
            <a:off x="2286001" y="4070034"/>
            <a:ext cx="1392805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81EE8-70F7-BF2D-0E30-E48B03044F27}"/>
              </a:ext>
            </a:extLst>
          </p:cNvPr>
          <p:cNvSpPr txBox="1"/>
          <p:nvPr/>
        </p:nvSpPr>
        <p:spPr>
          <a:xfrm>
            <a:off x="4000501" y="3131700"/>
            <a:ext cx="10024353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u="sng" dirty="0"/>
              <a:t>TARGET AUDIENCE</a:t>
            </a:r>
          </a:p>
          <a:p>
            <a:r>
              <a:rPr lang="en-GB" sz="3000" dirty="0">
                <a:solidFill>
                  <a:schemeClr val="accent3"/>
                </a:solidFill>
              </a:rPr>
              <a:t>1.Who will be receiving your presentation, and what is their role in the company</a:t>
            </a:r>
            <a:r>
              <a:rPr lang="en-GB" sz="3000" b="1" dirty="0">
                <a:solidFill>
                  <a:schemeClr val="accent3"/>
                </a:solidFill>
              </a:rPr>
              <a:t>?</a:t>
            </a:r>
            <a:endParaRPr lang="en-GB" sz="3000" dirty="0">
              <a:solidFill>
                <a:schemeClr val="accent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 presentation will be received by mid-level and senior managers in the aviation safety or operations departments who oversee safety protocols, regulatory compliance, and risk management</a:t>
            </a:r>
          </a:p>
          <a:p>
            <a:endParaRPr lang="en-GB" sz="2400" dirty="0"/>
          </a:p>
          <a:p>
            <a:r>
              <a:rPr lang="en-GB" sz="2700" dirty="0">
                <a:solidFill>
                  <a:schemeClr val="accent3"/>
                </a:solidFill>
              </a:rPr>
              <a:t>2.</a:t>
            </a:r>
            <a:r>
              <a:rPr lang="en-GB" sz="3000" dirty="0">
                <a:solidFill>
                  <a:schemeClr val="accent3"/>
                </a:solidFill>
              </a:rPr>
              <a:t>What is their background: technical or non-technical?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They have a mixed background, with some technical understanding of aviation safety but not necessarily deep expertise in data science or analytics.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3000" dirty="0">
                <a:solidFill>
                  <a:schemeClr val="accent3"/>
                </a:solidFill>
              </a:rPr>
              <a:t>3.How will your presentation affect their work or a decision they need to make?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 presentation will inform their decisions on safety protocol enhancements, pilot training, maintenance prioritization, and potential investments in predictive safety technologies.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KE" sz="5400" b="1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9DA24-2A85-772E-CE0F-742E34A52BBD}"/>
              </a:ext>
            </a:extLst>
          </p:cNvPr>
          <p:cNvSpPr txBox="1"/>
          <p:nvPr/>
        </p:nvSpPr>
        <p:spPr>
          <a:xfrm>
            <a:off x="4102641" y="3102517"/>
            <a:ext cx="10184860" cy="454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3"/>
                </a:solidFill>
              </a:rPr>
              <a:t>4. </a:t>
            </a:r>
            <a:r>
              <a:rPr lang="en-GB" sz="3000" b="1" dirty="0">
                <a:solidFill>
                  <a:schemeClr val="accent3"/>
                </a:solidFill>
              </a:rPr>
              <a:t>What is their attention span?</a:t>
            </a:r>
            <a:endParaRPr lang="en-GB" sz="3000" dirty="0">
              <a:solidFill>
                <a:schemeClr val="accent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They likely have a moderate attention span, </a:t>
            </a:r>
            <a:r>
              <a:rPr lang="en-GB" sz="2400" dirty="0" err="1"/>
              <a:t>favoring</a:t>
            </a:r>
            <a:r>
              <a:rPr lang="en-GB" sz="2400" dirty="0"/>
              <a:t> concise, impactful insights over technical detail due to their need to make strategic, data-informed decisions quickly.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3000" dirty="0">
                <a:solidFill>
                  <a:schemeClr val="accent3"/>
                </a:solidFill>
              </a:rPr>
              <a:t>5. </a:t>
            </a:r>
            <a:r>
              <a:rPr lang="en-GB" sz="3000" b="1" dirty="0">
                <a:solidFill>
                  <a:schemeClr val="accent3"/>
                </a:solidFill>
              </a:rPr>
              <a:t>What is the goal of the presentation?</a:t>
            </a:r>
            <a:endParaRPr lang="en-GB" sz="3000" dirty="0">
              <a:solidFill>
                <a:schemeClr val="accent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 goal is to convince these decision-makers that data-driven insights from the analysis can enhance safety protocols, reduce accident risks, and improve response to high-risk conditions, justifying potential updates in safety practices or training programs.</a:t>
            </a:r>
          </a:p>
          <a:p>
            <a:endParaRPr lang="en-GB" sz="2400" dirty="0"/>
          </a:p>
          <a:p>
            <a:endParaRPr lang="en-KE" sz="1350" dirty="0"/>
          </a:p>
        </p:txBody>
      </p:sp>
    </p:spTree>
    <p:extLst>
      <p:ext uri="{BB962C8B-B14F-4D97-AF65-F5344CB8AC3E}">
        <p14:creationId xmlns:p14="http://schemas.microsoft.com/office/powerpoint/2010/main" val="311241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3"/>
          <p:cNvGrpSpPr/>
          <p:nvPr/>
        </p:nvGrpSpPr>
        <p:grpSpPr>
          <a:xfrm>
            <a:off x="2289443" y="2845720"/>
            <a:ext cx="8339818" cy="7869907"/>
            <a:chOff x="0" y="-47625"/>
            <a:chExt cx="2928660" cy="2763644"/>
          </a:xfrm>
        </p:grpSpPr>
        <p:sp>
          <p:nvSpPr>
            <p:cNvPr id="201" name="Google Shape;201;p13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02" name="Google Shape;202;p13"/>
            <p:cNvSpPr txBox="1"/>
            <p:nvPr/>
          </p:nvSpPr>
          <p:spPr>
            <a:xfrm>
              <a:off x="0" y="-47625"/>
              <a:ext cx="2928660" cy="276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3"/>
          <p:cNvSpPr txBox="1"/>
          <p:nvPr/>
        </p:nvSpPr>
        <p:spPr>
          <a:xfrm>
            <a:off x="3447246" y="3438526"/>
            <a:ext cx="821476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2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 sz="1350" dirty="0"/>
          </a:p>
        </p:txBody>
      </p:sp>
      <p:sp>
        <p:nvSpPr>
          <p:cNvPr id="213" name="Google Shape;213;p13"/>
          <p:cNvSpPr txBox="1"/>
          <p:nvPr/>
        </p:nvSpPr>
        <p:spPr>
          <a:xfrm>
            <a:off x="2624184" y="3190066"/>
            <a:ext cx="8005077" cy="767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b="1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IMPORTANCE OF SAFETY IN AVIATION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GB" sz="2700" dirty="0"/>
              <a:t>To protect and save human lives 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GB" sz="2700" dirty="0"/>
              <a:t>To maintain public trust in air travel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GB" sz="2700" dirty="0"/>
              <a:t> To reduce on costs 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GB" sz="2700" dirty="0"/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FFC000"/>
                </a:solidFill>
              </a:rPr>
              <a:t>All this involves minimizing risks associated with mechanical failures, environmental conditions, and human factors, as well as requiring continuous analysis and adaptation of safety protocols.</a:t>
            </a:r>
          </a:p>
          <a:p>
            <a:pPr>
              <a:lnSpc>
                <a:spcPct val="120000"/>
              </a:lnSpc>
            </a:pPr>
            <a:endParaRPr lang="en-US" sz="6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20000"/>
              </a:lnSpc>
            </a:pPr>
            <a:endParaRPr sz="1350" dirty="0"/>
          </a:p>
        </p:txBody>
      </p:sp>
      <p:sp>
        <p:nvSpPr>
          <p:cNvPr id="214" name="Google Shape;214;p13"/>
          <p:cNvSpPr txBox="1"/>
          <p:nvPr/>
        </p:nvSpPr>
        <p:spPr>
          <a:xfrm>
            <a:off x="3057525" y="5839175"/>
            <a:ext cx="6419468" cy="38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50" dirty="0"/>
          </a:p>
        </p:txBody>
      </p:sp>
      <p:cxnSp>
        <p:nvCxnSpPr>
          <p:cNvPr id="215" name="Google Shape;215;p13"/>
          <p:cNvCxnSpPr/>
          <p:nvPr/>
        </p:nvCxnSpPr>
        <p:spPr>
          <a:xfrm rot="10800000">
            <a:off x="10629260" y="1319381"/>
            <a:ext cx="0" cy="1392805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927" y="947537"/>
            <a:ext cx="8219396" cy="448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-942975" y="3442076"/>
            <a:ext cx="242639" cy="207212"/>
            <a:chOff x="0" y="16894"/>
            <a:chExt cx="431358" cy="368378"/>
          </a:xfrm>
        </p:grpSpPr>
        <p:cxnSp>
          <p:nvCxnSpPr>
            <p:cNvPr id="245" name="Google Shape;245;p15"/>
            <p:cNvCxnSpPr/>
            <p:nvPr/>
          </p:nvCxnSpPr>
          <p:spPr>
            <a:xfrm>
              <a:off x="0" y="16894"/>
              <a:ext cx="431358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15"/>
            <p:cNvCxnSpPr/>
            <p:nvPr/>
          </p:nvCxnSpPr>
          <p:spPr>
            <a:xfrm>
              <a:off x="0" y="206851"/>
              <a:ext cx="431358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15"/>
            <p:cNvCxnSpPr/>
            <p:nvPr/>
          </p:nvCxnSpPr>
          <p:spPr>
            <a:xfrm>
              <a:off x="0" y="385272"/>
              <a:ext cx="431358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9" name="Google Shape;249;p15"/>
          <p:cNvGrpSpPr/>
          <p:nvPr/>
        </p:nvGrpSpPr>
        <p:grpSpPr>
          <a:xfrm>
            <a:off x="549613" y="3122123"/>
            <a:ext cx="18793838" cy="10238210"/>
            <a:chOff x="0" y="-47625"/>
            <a:chExt cx="4816593" cy="2378822"/>
          </a:xfrm>
        </p:grpSpPr>
        <p:sp>
          <p:nvSpPr>
            <p:cNvPr id="250" name="Google Shape;250;p15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51" name="Google Shape;251;p15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2" name="Google Shape;252;p15"/>
          <p:cNvCxnSpPr/>
          <p:nvPr/>
        </p:nvCxnSpPr>
        <p:spPr>
          <a:xfrm>
            <a:off x="2286001" y="4070034"/>
            <a:ext cx="1392805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5"/>
          <p:cNvCxnSpPr/>
          <p:nvPr/>
        </p:nvCxnSpPr>
        <p:spPr>
          <a:xfrm rot="10800000">
            <a:off x="9559839" y="6173279"/>
            <a:ext cx="0" cy="136944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5"/>
          <p:cNvSpPr txBox="1"/>
          <p:nvPr/>
        </p:nvSpPr>
        <p:spPr>
          <a:xfrm>
            <a:off x="3021281" y="4063408"/>
            <a:ext cx="629852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b="1" u="sng" dirty="0">
                <a:solidFill>
                  <a:srgbClr val="FFFFFF"/>
                </a:solidFill>
                <a:latin typeface="Montserrat"/>
                <a:sym typeface="Montserrat"/>
              </a:rPr>
              <a:t>Business context</a:t>
            </a:r>
            <a:endParaRPr sz="1350" u="sng" dirty="0"/>
          </a:p>
        </p:txBody>
      </p:sp>
      <p:pic>
        <p:nvPicPr>
          <p:cNvPr id="264" name="Google Shape;2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92666" y="1032972"/>
            <a:ext cx="6395926" cy="36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4326" y="4003126"/>
            <a:ext cx="6845711" cy="870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5">
            <a:alphaModFix/>
          </a:blip>
          <a:srcRect l="-2200" r="2199"/>
          <a:stretch/>
        </p:blipFill>
        <p:spPr>
          <a:xfrm>
            <a:off x="12084298" y="724200"/>
            <a:ext cx="8499540" cy="52057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6A53C-3A70-7531-B4BD-7E8DDF69AA4E}"/>
              </a:ext>
            </a:extLst>
          </p:cNvPr>
          <p:cNvSpPr txBox="1"/>
          <p:nvPr/>
        </p:nvSpPr>
        <p:spPr>
          <a:xfrm>
            <a:off x="2504873" y="6304092"/>
            <a:ext cx="8979452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350" b="1" dirty="0"/>
          </a:p>
          <a:p>
            <a:pPr marL="428625" indent="-428625">
              <a:buFont typeface="Wingdings" panose="05000000000000000000" pitchFamily="2" charset="2"/>
              <a:buChar char="v"/>
            </a:pPr>
            <a:r>
              <a:rPr lang="en-GB" sz="2700" b="1" dirty="0">
                <a:solidFill>
                  <a:srgbClr val="FF99FF"/>
                </a:solidFill>
              </a:rPr>
              <a:t>Problem Statement: </a:t>
            </a:r>
            <a:r>
              <a:rPr lang="en-GB" sz="2700" dirty="0">
                <a:solidFill>
                  <a:srgbClr val="FF99FF"/>
                </a:solidFill>
              </a:rPr>
              <a:t> Safety is a top priority in the aviation industry, but incidents still occur. Our goal is to reduce risks by identifying trends in aviation accidents and injuries.</a:t>
            </a:r>
          </a:p>
          <a:p>
            <a:pPr marL="428625" indent="-428625">
              <a:buFont typeface="Wingdings" panose="05000000000000000000" pitchFamily="2" charset="2"/>
              <a:buChar char="v"/>
            </a:pPr>
            <a:endParaRPr lang="en-GB" sz="2700" dirty="0">
              <a:solidFill>
                <a:srgbClr val="FF99FF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v"/>
            </a:pPr>
            <a:r>
              <a:rPr lang="en-GB" sz="2700" b="1" dirty="0">
                <a:solidFill>
                  <a:srgbClr val="FF99FF"/>
                </a:solidFill>
              </a:rPr>
              <a:t>Objective:</a:t>
            </a:r>
            <a:r>
              <a:rPr lang="en-GB" sz="2700" dirty="0">
                <a:solidFill>
                  <a:srgbClr val="FF99FF"/>
                </a:solidFill>
              </a:rPr>
              <a:t>  Help stakeholders understand accident patterns and make informed decisions to enhance safety.   </a:t>
            </a:r>
          </a:p>
          <a:p>
            <a:pPr marL="428625" indent="-428625">
              <a:buFont typeface="Wingdings" panose="05000000000000000000" pitchFamily="2" charset="2"/>
              <a:buChar char="v"/>
            </a:pPr>
            <a:endParaRPr lang="en-GB" sz="2700" b="1" dirty="0">
              <a:solidFill>
                <a:srgbClr val="FF99FF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v"/>
            </a:pPr>
            <a:r>
              <a:rPr lang="en-GB" sz="2700" b="1" dirty="0">
                <a:solidFill>
                  <a:srgbClr val="FF99FF"/>
                </a:solidFill>
              </a:rPr>
              <a:t>Audience Impact: </a:t>
            </a:r>
            <a:r>
              <a:rPr lang="en-GB" sz="2700" dirty="0">
                <a:solidFill>
                  <a:srgbClr val="FF99FF"/>
                </a:solidFill>
              </a:rPr>
              <a:t> For management and policy-makers, this analysis can support decisions on safety protocols and investments in risk mitigation.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6"/>
          <p:cNvGrpSpPr/>
          <p:nvPr/>
        </p:nvGrpSpPr>
        <p:grpSpPr>
          <a:xfrm>
            <a:off x="-1" y="2085443"/>
            <a:ext cx="18288001" cy="11603314"/>
            <a:chOff x="0" y="0"/>
            <a:chExt cx="4816592" cy="2331197"/>
          </a:xfrm>
        </p:grpSpPr>
        <p:sp>
          <p:nvSpPr>
            <p:cNvPr id="279" name="Google Shape;279;p16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80" name="Google Shape;280;p16"/>
            <p:cNvSpPr txBox="1"/>
            <p:nvPr/>
          </p:nvSpPr>
          <p:spPr>
            <a:xfrm>
              <a:off x="3083833" y="390539"/>
              <a:ext cx="1409016" cy="1645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GB" sz="6000" b="1" u="sng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DATA SUMMARY</a:t>
              </a:r>
            </a:p>
            <a:p>
              <a:pPr algn="ctr">
                <a:lnSpc>
                  <a:spcPct val="155555"/>
                </a:lnSpc>
              </a:pPr>
              <a:r>
                <a:rPr lang="en-GB" sz="405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The aviation dataset records incidents in the US. From it, we get insights  into factors that contribute to accidents, enabling data driven improvements.</a:t>
              </a:r>
              <a:endParaRPr sz="4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16"/>
          <p:cNvGrpSpPr/>
          <p:nvPr/>
        </p:nvGrpSpPr>
        <p:grpSpPr>
          <a:xfrm>
            <a:off x="486189" y="4300555"/>
            <a:ext cx="4903312" cy="9008588"/>
            <a:chOff x="16851" y="322953"/>
            <a:chExt cx="1522240" cy="1799129"/>
          </a:xfrm>
        </p:grpSpPr>
        <p:sp>
          <p:nvSpPr>
            <p:cNvPr id="282" name="Google Shape;282;p16"/>
            <p:cNvSpPr/>
            <p:nvPr/>
          </p:nvSpPr>
          <p:spPr>
            <a:xfrm>
              <a:off x="16851" y="322953"/>
              <a:ext cx="1333035" cy="1799129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83" name="Google Shape;283;p16"/>
            <p:cNvSpPr txBox="1"/>
            <p:nvPr/>
          </p:nvSpPr>
          <p:spPr>
            <a:xfrm>
              <a:off x="16851" y="455143"/>
              <a:ext cx="1522240" cy="309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lvl="0">
                <a:lnSpc>
                  <a:spcPct val="116666"/>
                </a:lnSpc>
              </a:pPr>
              <a:r>
                <a:rPr lang="en-GB" sz="4950" b="1" dirty="0">
                  <a:solidFill>
                    <a:schemeClr val="accent3"/>
                  </a:solidFill>
                </a:rPr>
                <a:t>DATA FIELDS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endParaRPr lang="en-GB" sz="3000" dirty="0"/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endParaRPr lang="en-GB" sz="3000" dirty="0"/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Location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 Accident Number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 Event Date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Severity of Injuries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 Aircraft Damage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 Flight Phase</a:t>
              </a:r>
            </a:p>
            <a:p>
              <a:pPr marL="428625" indent="-428625">
                <a:lnSpc>
                  <a:spcPct val="116666"/>
                </a:lnSpc>
                <a:buFont typeface="Wingdings" panose="05000000000000000000" pitchFamily="2" charset="2"/>
                <a:buChar char="Ø"/>
              </a:pPr>
              <a:r>
                <a:rPr lang="en-GB" sz="3000" dirty="0"/>
                <a:t> Weather Condition</a:t>
              </a:r>
              <a:endParaRPr sz="30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5722364" y="2085443"/>
            <a:ext cx="5890991" cy="11255966"/>
            <a:chOff x="-8071" y="-1119632"/>
            <a:chExt cx="1573838" cy="3016165"/>
          </a:xfrm>
        </p:grpSpPr>
        <p:sp>
          <p:nvSpPr>
            <p:cNvPr id="285" name="Google Shape;285;p16"/>
            <p:cNvSpPr/>
            <p:nvPr/>
          </p:nvSpPr>
          <p:spPr>
            <a:xfrm>
              <a:off x="0" y="0"/>
              <a:ext cx="1522240" cy="1896533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286" name="Google Shape;286;p16"/>
            <p:cNvSpPr txBox="1"/>
            <p:nvPr/>
          </p:nvSpPr>
          <p:spPr>
            <a:xfrm>
              <a:off x="-8071" y="-1119632"/>
              <a:ext cx="1573838" cy="3016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lang="en-GB" altLang="en-KE" sz="4950" u="sng" dirty="0">
                  <a:solidFill>
                    <a:srgbClr val="92D050"/>
                  </a:solidFill>
                  <a:latin typeface="Arial" panose="020B0604020202020204" pitchFamily="34" charset="0"/>
                </a:rPr>
                <a:t>DATA COMPLETENESS</a:t>
              </a:r>
              <a:endParaRPr lang="en-GB" altLang="en-KE" sz="3000" u="sng" dirty="0">
                <a:latin typeface="Arial" panose="020B0604020202020204" pitchFamily="34" charset="0"/>
              </a:endParaRPr>
            </a:p>
            <a:p>
              <a:pPr algn="ctr">
                <a:lnSpc>
                  <a:spcPct val="116666"/>
                </a:lnSpc>
              </a:pPr>
              <a:endParaRPr lang="en-GB" altLang="en-KE" sz="3000" dirty="0">
                <a:latin typeface="Arial" panose="020B0604020202020204" pitchFamily="34" charset="0"/>
              </a:endParaRPr>
            </a:p>
            <a:p>
              <a:pPr algn="ctr">
                <a:lnSpc>
                  <a:spcPct val="116666"/>
                </a:lnSpc>
              </a:pPr>
              <a:r>
                <a:rPr lang="en-KE" altLang="en-KE" sz="3000" dirty="0">
                  <a:latin typeface="Arial" panose="020B0604020202020204" pitchFamily="34" charset="0"/>
                </a:rPr>
                <a:t>Note missing data points, e.g., many entries lack </a:t>
              </a:r>
              <a:r>
                <a:rPr lang="en-GB" altLang="en-KE" sz="3000" dirty="0">
                  <a:latin typeface="Arial" panose="020B0604020202020204" pitchFamily="34" charset="0"/>
                </a:rPr>
                <a:t>:</a:t>
              </a:r>
            </a:p>
            <a:p>
              <a:pPr algn="ctr">
                <a:lnSpc>
                  <a:spcPct val="116666"/>
                </a:lnSpc>
              </a:pPr>
              <a:endParaRPr lang="en-GB" altLang="en-KE" sz="3000" dirty="0">
                <a:latin typeface="Arial" panose="020B0604020202020204" pitchFamily="34" charset="0"/>
              </a:endParaRPr>
            </a:p>
            <a:p>
              <a:pPr marL="214313" indent="-214313" algn="ctr">
                <a:lnSpc>
                  <a:spcPct val="116666"/>
                </a:lnSpc>
                <a:buFont typeface="Wingdings" panose="05000000000000000000" pitchFamily="2" charset="2"/>
                <a:buChar char="q"/>
              </a:pPr>
              <a:r>
                <a:rPr lang="en-KE" altLang="en-KE" sz="3000" dirty="0">
                  <a:latin typeface="Arial Unicode MS"/>
                </a:rPr>
                <a:t>Latitude</a:t>
              </a:r>
              <a:endParaRPr lang="en-GB" altLang="en-KE" sz="3000" dirty="0"/>
            </a:p>
            <a:p>
              <a:pPr marL="214313" indent="-214313" algn="ctr">
                <a:lnSpc>
                  <a:spcPct val="116666"/>
                </a:lnSpc>
                <a:buFont typeface="Wingdings" panose="05000000000000000000" pitchFamily="2" charset="2"/>
                <a:buChar char="q"/>
              </a:pPr>
              <a:r>
                <a:rPr lang="en-KE" altLang="en-KE" sz="3000" dirty="0"/>
                <a:t> </a:t>
              </a:r>
              <a:r>
                <a:rPr lang="en-KE" altLang="en-KE" sz="3000" dirty="0">
                  <a:latin typeface="Arial Unicode MS"/>
                </a:rPr>
                <a:t>Longitude</a:t>
              </a:r>
              <a:endParaRPr lang="en-GB" altLang="en-KE" sz="3000" dirty="0"/>
            </a:p>
            <a:p>
              <a:pPr marL="214313" indent="-214313" algn="ctr">
                <a:lnSpc>
                  <a:spcPct val="116666"/>
                </a:lnSpc>
                <a:buFont typeface="Wingdings" panose="05000000000000000000" pitchFamily="2" charset="2"/>
                <a:buChar char="q"/>
              </a:pPr>
              <a:r>
                <a:rPr lang="en-KE" altLang="en-KE" sz="3000" dirty="0">
                  <a:latin typeface="Arial Unicode MS"/>
                </a:rPr>
                <a:t>Airport Code</a:t>
              </a:r>
              <a:endParaRPr lang="en-GB" altLang="en-KE" sz="3000" dirty="0">
                <a:latin typeface="Arial Unicode MS"/>
              </a:endParaRPr>
            </a:p>
            <a:p>
              <a:pPr marL="214313" indent="-214313" algn="ctr">
                <a:lnSpc>
                  <a:spcPct val="116666"/>
                </a:lnSpc>
                <a:buFont typeface="Wingdings" panose="05000000000000000000" pitchFamily="2" charset="2"/>
                <a:buChar char="q"/>
              </a:pPr>
              <a:r>
                <a:rPr lang="en-KE" altLang="en-KE" sz="3000" dirty="0">
                  <a:latin typeface="Arial Unicode MS"/>
                </a:rPr>
                <a:t>Aircraft Category</a:t>
              </a:r>
              <a:endParaRPr lang="en-GB" altLang="en-KE" sz="3000" dirty="0">
                <a:latin typeface="Arial Unicode MS"/>
              </a:endParaRPr>
            </a:p>
            <a:p>
              <a:pPr marL="214313" indent="-214313" algn="ctr">
                <a:lnSpc>
                  <a:spcPct val="116666"/>
                </a:lnSpc>
                <a:buFont typeface="Wingdings" panose="05000000000000000000" pitchFamily="2" charset="2"/>
                <a:buChar char="q"/>
              </a:pPr>
              <a:endParaRPr lang="en-GB" altLang="en-KE" sz="3000" dirty="0">
                <a:latin typeface="Arial Unicode MS"/>
              </a:endParaRPr>
            </a:p>
            <a:p>
              <a:pPr algn="ctr">
                <a:lnSpc>
                  <a:spcPct val="116666"/>
                </a:lnSpc>
              </a:pPr>
              <a:endParaRPr lang="en-GB" altLang="en-KE" sz="3000" dirty="0">
                <a:latin typeface="Arial Unicode MS"/>
              </a:endParaRPr>
            </a:p>
          </p:txBody>
        </p:sp>
      </p:grpSp>
      <p:cxnSp>
        <p:nvCxnSpPr>
          <p:cNvPr id="287" name="Google Shape;287;p16"/>
          <p:cNvCxnSpPr>
            <a:cxnSpLocks/>
          </p:cNvCxnSpPr>
          <p:nvPr/>
        </p:nvCxnSpPr>
        <p:spPr>
          <a:xfrm>
            <a:off x="68094" y="3773724"/>
            <a:ext cx="14795771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910" y="-1386875"/>
            <a:ext cx="9317530" cy="576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7"/>
          <p:cNvGrpSpPr/>
          <p:nvPr/>
        </p:nvGrpSpPr>
        <p:grpSpPr>
          <a:xfrm>
            <a:off x="-1" y="431801"/>
            <a:ext cx="17602189" cy="13284200"/>
            <a:chOff x="0" y="0"/>
            <a:chExt cx="2928660" cy="2716019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  <p:txBody>
            <a:bodyPr/>
            <a:lstStyle/>
            <a:p>
              <a:endParaRPr lang="en-KE" sz="1350"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166791" y="104804"/>
              <a:ext cx="1388293" cy="2611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GB" sz="7200" b="1" u="sng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PROCESSES</a:t>
              </a:r>
            </a:p>
            <a:p>
              <a:pPr marL="857250" indent="-857250">
                <a:lnSpc>
                  <a:spcPct val="155555"/>
                </a:lnSpc>
                <a:buFont typeface="Wingdings" panose="05000000000000000000" pitchFamily="2" charset="2"/>
                <a:buChar char="v"/>
              </a:pPr>
              <a:r>
                <a:rPr lang="en-GB" sz="5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 </a:t>
              </a:r>
              <a:r>
                <a:rPr lang="en-GB" sz="4050" dirty="0">
                  <a:solidFill>
                    <a:srgbClr val="CC3399"/>
                  </a:solidFill>
                  <a:latin typeface="Calibri"/>
                  <a:ea typeface="Calibri"/>
                  <a:cs typeface="Calibri"/>
                  <a:sym typeface="Calibri"/>
                </a:rPr>
                <a:t>- finding and handling missing data</a:t>
              </a:r>
            </a:p>
            <a:p>
              <a:pPr marL="857250" indent="-857250">
                <a:lnSpc>
                  <a:spcPct val="155555"/>
                </a:lnSpc>
                <a:buFont typeface="Wingdings" panose="05000000000000000000" pitchFamily="2" charset="2"/>
                <a:buChar char="v"/>
              </a:pPr>
              <a:r>
                <a:rPr lang="en-GB" sz="5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Explanatory Analysis-</a:t>
              </a:r>
              <a:r>
                <a:rPr lang="en-GB" sz="3300" dirty="0">
                  <a:solidFill>
                    <a:srgbClr val="FF99FF"/>
                  </a:solidFill>
                  <a:latin typeface="Calibri"/>
                  <a:ea typeface="Calibri"/>
                  <a:cs typeface="Calibri"/>
                  <a:sym typeface="Calibri"/>
                </a:rPr>
                <a:t>Analysed trends such as injury severity, damage levels and phases of flight associated with accidents</a:t>
              </a:r>
            </a:p>
            <a:p>
              <a:pPr marL="857250" indent="-857250">
                <a:lnSpc>
                  <a:spcPct val="155555"/>
                </a:lnSpc>
                <a:buFont typeface="Wingdings" panose="05000000000000000000" pitchFamily="2" charset="2"/>
                <a:buChar char="v"/>
              </a:pPr>
              <a:r>
                <a:rPr lang="en-GB" sz="5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techniques </a:t>
              </a:r>
              <a:r>
                <a:rPr lang="en-GB" sz="3000" dirty="0">
                  <a:solidFill>
                    <a:srgbClr val="FF3399"/>
                  </a:solidFill>
                  <a:latin typeface="Calibri"/>
                  <a:ea typeface="Calibri"/>
                  <a:cs typeface="Calibri"/>
                  <a:sym typeface="Calibri"/>
                </a:rPr>
                <a:t>–such as </a:t>
              </a:r>
              <a:r>
                <a:rPr lang="en-GB" sz="3000" dirty="0">
                  <a:solidFill>
                    <a:srgbClr val="FF3399"/>
                  </a:solidFill>
                </a:rPr>
                <a:t>distribution analysis of injury severity or damage by aircraft type.</a:t>
              </a:r>
              <a:endParaRPr sz="3000" dirty="0">
                <a:solidFill>
                  <a:srgbClr val="FF33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0" name="Google Shape;310;p17"/>
          <p:cNvCxnSpPr/>
          <p:nvPr/>
        </p:nvCxnSpPr>
        <p:spPr>
          <a:xfrm rot="10800000">
            <a:off x="10618674" y="960814"/>
            <a:ext cx="0" cy="1392805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026" y="-999704"/>
            <a:ext cx="13721194" cy="711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</TotalTime>
  <Words>1039</Words>
  <Application>Microsoft Office PowerPoint</Application>
  <PresentationFormat>Custom</PresentationFormat>
  <Paragraphs>117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 Serif</vt:lpstr>
      <vt:lpstr>Arial</vt:lpstr>
      <vt:lpstr>Arial Unicode MS</vt:lpstr>
      <vt:lpstr>Calibri</vt:lpstr>
      <vt:lpstr>Courier New</vt:lpstr>
      <vt:lpstr>Montserrat</vt:lpstr>
      <vt:lpstr>Open Sans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evelyn mwangi</cp:lastModifiedBy>
  <cp:revision>6</cp:revision>
  <dcterms:modified xsi:type="dcterms:W3CDTF">2024-11-23T21:35:44Z</dcterms:modified>
</cp:coreProperties>
</file>